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embedTrueTypeFonts="1">
  <p:sldMasterIdLst>
    <p:sldMasterId id="2147483648" r:id="rId1"/>
  </p:sldMasterIdLst>
  <p:sldIdLst>
    <p:sldId id="256" r:id="rId2"/>
  </p:sldIdLst>
  <p:sldSz cx="10693400" cy="7562850"/>
  <p:notesSz cx="10693400" cy="7562850"/>
  <p:embeddedFontLst>
    <p:embeddedFont>
      <p:font typeface="Poppins" panose="00000500000000000000" pitchFamily="2" charset="0"/>
      <p:regular r:id="rId3"/>
      <p:bold r:id="rId4"/>
      <p:italic r:id="rId5"/>
      <p:boldItalic r:id="rId6"/>
    </p:embeddedFont>
  </p:embeddedFontLst>
  <p:custDataLst>
    <p:tags r:id="rId7"/>
  </p:custData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231F2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4121D4AC-5A97-4188-9C2A-C1C5B9FFEAC4}" v="6" dt="2025-09-30T10:19:57.479"/>
  </p1510:revLst>
</p1510:revInfo>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10"/>
    <p:restoredTop sz="94954" autoAdjust="0"/>
  </p:normalViewPr>
  <p:slideViewPr>
    <p:cSldViewPr>
      <p:cViewPr>
        <p:scale>
          <a:sx n="166" d="100"/>
          <a:sy n="166" d="100"/>
        </p:scale>
        <p:origin x="-2670" y="-4194"/>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13" Type="http://schemas.microsoft.com/office/2015/10/relationships/revisionInfo" Target="revisionInfo.xml"/><Relationship Id="rId3" Type="http://schemas.openxmlformats.org/officeDocument/2006/relationships/font" Target="fonts/font1.fntdata"/><Relationship Id="rId7" Type="http://schemas.openxmlformats.org/officeDocument/2006/relationships/tags" Target="tags/tag1.xml"/><Relationship Id="rId12" Type="http://schemas.microsoft.com/office/2016/11/relationships/changesInfo" Target="changesInfos/changesInfo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font" Target="fonts/font4.fntdata"/><Relationship Id="rId11" Type="http://schemas.openxmlformats.org/officeDocument/2006/relationships/tableStyles" Target="tableStyles.xml"/><Relationship Id="rId5" Type="http://schemas.openxmlformats.org/officeDocument/2006/relationships/font" Target="fonts/font3.fntdata"/><Relationship Id="rId10" Type="http://schemas.openxmlformats.org/officeDocument/2006/relationships/theme" Target="theme/theme1.xml"/><Relationship Id="rId4" Type="http://schemas.openxmlformats.org/officeDocument/2006/relationships/font" Target="fonts/font2.fntdata"/><Relationship Id="rId9"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Poppy Patel" userId="b5e8033a423efe45" providerId="LiveId" clId="{3C11DF2B-6205-4A62-A65A-FE92BA997B68}"/>
    <pc:docChg chg="undo custSel modSld">
      <pc:chgData name="Poppy Patel" userId="b5e8033a423efe45" providerId="LiveId" clId="{3C11DF2B-6205-4A62-A65A-FE92BA997B68}" dt="2025-09-30T10:42:57.507" v="773" actId="20577"/>
      <pc:docMkLst>
        <pc:docMk/>
      </pc:docMkLst>
      <pc:sldChg chg="addSp delSp modSp mod">
        <pc:chgData name="Poppy Patel" userId="b5e8033a423efe45" providerId="LiveId" clId="{3C11DF2B-6205-4A62-A65A-FE92BA997B68}" dt="2025-09-30T10:42:57.507" v="773" actId="20577"/>
        <pc:sldMkLst>
          <pc:docMk/>
          <pc:sldMk cId="0" sldId="256"/>
        </pc:sldMkLst>
        <pc:spChg chg="mod">
          <ac:chgData name="Poppy Patel" userId="b5e8033a423efe45" providerId="LiveId" clId="{3C11DF2B-6205-4A62-A65A-FE92BA997B68}" dt="2025-09-30T09:38:29.951" v="707" actId="20577"/>
          <ac:spMkLst>
            <pc:docMk/>
            <pc:sldMk cId="0" sldId="256"/>
            <ac:spMk id="10" creationId="{00000000-0000-0000-0000-000000000000}"/>
          </ac:spMkLst>
        </pc:spChg>
        <pc:spChg chg="mod">
          <ac:chgData name="Poppy Patel" userId="b5e8033a423efe45" providerId="LiveId" clId="{3C11DF2B-6205-4A62-A65A-FE92BA997B68}" dt="2025-09-30T10:42:57.507" v="773" actId="20577"/>
          <ac:spMkLst>
            <pc:docMk/>
            <pc:sldMk cId="0" sldId="256"/>
            <ac:spMk id="12" creationId="{00000000-0000-0000-0000-000000000000}"/>
          </ac:spMkLst>
        </pc:spChg>
        <pc:spChg chg="del">
          <ac:chgData name="Poppy Patel" userId="b5e8033a423efe45" providerId="LiveId" clId="{3C11DF2B-6205-4A62-A65A-FE92BA997B68}" dt="2025-09-29T11:10:34.522" v="196" actId="478"/>
          <ac:spMkLst>
            <pc:docMk/>
            <pc:sldMk cId="0" sldId="256"/>
            <ac:spMk id="25" creationId="{00000000-0000-0000-0000-000000000000}"/>
          </ac:spMkLst>
        </pc:spChg>
        <pc:spChg chg="del mod">
          <ac:chgData name="Poppy Patel" userId="b5e8033a423efe45" providerId="LiveId" clId="{3C11DF2B-6205-4A62-A65A-FE92BA997B68}" dt="2025-09-30T10:19:56.687" v="722" actId="478"/>
          <ac:spMkLst>
            <pc:docMk/>
            <pc:sldMk cId="0" sldId="256"/>
            <ac:spMk id="27" creationId="{00000000-0000-0000-0000-000000000000}"/>
          </ac:spMkLst>
        </pc:spChg>
        <pc:spChg chg="add mod">
          <ac:chgData name="Poppy Patel" userId="b5e8033a423efe45" providerId="LiveId" clId="{3C11DF2B-6205-4A62-A65A-FE92BA997B68}" dt="2025-09-30T10:23:56.657" v="772" actId="20577"/>
          <ac:spMkLst>
            <pc:docMk/>
            <pc:sldMk cId="0" sldId="256"/>
            <ac:spMk id="36" creationId="{5F649B58-7DC9-B25D-283E-20DD23302FF4}"/>
          </ac:spMkLst>
        </pc:spChg>
        <pc:spChg chg="mod">
          <ac:chgData name="Poppy Patel" userId="b5e8033a423efe45" providerId="LiveId" clId="{3C11DF2B-6205-4A62-A65A-FE92BA997B68}" dt="2025-09-30T09:38:04.879" v="645" actId="14100"/>
          <ac:spMkLst>
            <pc:docMk/>
            <pc:sldMk cId="0" sldId="256"/>
            <ac:spMk id="41" creationId="{9AF95E85-F8CA-4350-B70C-A4B72E247C46}"/>
          </ac:spMkLst>
        </pc:spChg>
      </pc:sldChg>
    </pc:docChg>
  </pc:docChgLst>
</pc:chgInfo>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802005" y="2344483"/>
            <a:ext cx="9089390" cy="1588198"/>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604010" y="4235196"/>
            <a:ext cx="7485380" cy="1890712"/>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9/29/2025</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a:lvl1pPr>
          </a:lstStyle>
          <a:p>
            <a:endParaRPr/>
          </a:p>
        </p:txBody>
      </p:sp>
      <p:sp>
        <p:nvSpPr>
          <p:cNvPr id="3" name="Holder 3"/>
          <p:cNvSpPr>
            <a:spLocks noGrp="1"/>
          </p:cNvSpPr>
          <p:nvPr>
            <p:ph type="body" idx="1"/>
          </p:nvPr>
        </p:nvSpPr>
        <p:spPr/>
        <p:txBody>
          <a:bodyPr lIns="0" tIns="0" rIns="0" bIns="0"/>
          <a:lstStyle>
            <a:lvl1pPr>
              <a:defRPr/>
            </a:lvl1pPr>
          </a:lstStyle>
          <a:p>
            <a:endParaRPr/>
          </a:p>
        </p:txBody>
      </p:sp>
      <p:sp>
        <p:nvSpPr>
          <p:cNvPr id="4" name="Holder 4"/>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9/29/2025</a:t>
            </a:fld>
            <a:endParaRPr lang="en-US"/>
          </a:p>
        </p:txBody>
      </p:sp>
      <p:sp>
        <p:nvSpPr>
          <p:cNvPr id="6" name="Holder 6"/>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wo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a:lvl1pPr>
          </a:lstStyle>
          <a:p>
            <a:endParaRPr/>
          </a:p>
        </p:txBody>
      </p:sp>
      <p:sp>
        <p:nvSpPr>
          <p:cNvPr id="3" name="Holder 3"/>
          <p:cNvSpPr>
            <a:spLocks noGrp="1"/>
          </p:cNvSpPr>
          <p:nvPr>
            <p:ph sz="half" idx="2"/>
          </p:nvPr>
        </p:nvSpPr>
        <p:spPr>
          <a:xfrm>
            <a:off x="534670" y="1739455"/>
            <a:ext cx="4651629" cy="4991481"/>
          </a:xfrm>
          <a:prstGeom prst="rect">
            <a:avLst/>
          </a:prstGeom>
        </p:spPr>
        <p:txBody>
          <a:bodyPr wrap="square" lIns="0" tIns="0" rIns="0" bIns="0">
            <a:spAutoFit/>
          </a:bodyPr>
          <a:lstStyle>
            <a:lvl1pPr>
              <a:defRPr/>
            </a:lvl1pPr>
          </a:lstStyle>
          <a:p>
            <a:endParaRPr/>
          </a:p>
        </p:txBody>
      </p:sp>
      <p:sp>
        <p:nvSpPr>
          <p:cNvPr id="4" name="Holder 4"/>
          <p:cNvSpPr>
            <a:spLocks noGrp="1"/>
          </p:cNvSpPr>
          <p:nvPr>
            <p:ph sz="half" idx="3"/>
          </p:nvPr>
        </p:nvSpPr>
        <p:spPr>
          <a:xfrm>
            <a:off x="5507101" y="1739455"/>
            <a:ext cx="4651629" cy="4991481"/>
          </a:xfrm>
          <a:prstGeom prst="rect">
            <a:avLst/>
          </a:prstGeom>
        </p:spPr>
        <p:txBody>
          <a:bodyPr wrap="square" lIns="0" tIns="0" rIns="0" bIns="0">
            <a:spAutoFit/>
          </a:bodyPr>
          <a:lstStyle>
            <a:lvl1pPr>
              <a:defRPr/>
            </a:lvl1pPr>
          </a:lstStyle>
          <a:p>
            <a:endParaRPr/>
          </a:p>
        </p:txBody>
      </p:sp>
      <p:sp>
        <p:nvSpPr>
          <p:cNvPr id="5" name="Holder 5"/>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9/29/2025</a:t>
            </a:fld>
            <a:endParaRPr lang="en-US"/>
          </a:p>
        </p:txBody>
      </p:sp>
      <p:sp>
        <p:nvSpPr>
          <p:cNvPr id="7" name="Holder 7"/>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a:lvl1pPr>
          </a:lstStyle>
          <a:p>
            <a:endParaRPr/>
          </a:p>
        </p:txBody>
      </p:sp>
      <p:sp>
        <p:nvSpPr>
          <p:cNvPr id="3" name="Holder 3"/>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9/29/2025</a:t>
            </a:fld>
            <a:endParaRPr lang="en-US"/>
          </a:p>
        </p:txBody>
      </p:sp>
      <p:sp>
        <p:nvSpPr>
          <p:cNvPr id="5" name="Holder 5"/>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Blank">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lgn="ctr">
              <a:defRPr>
                <a:solidFill>
                  <a:schemeClr val="tx1">
                    <a:tint val="75000"/>
                  </a:schemeClr>
                </a:solidFill>
              </a:defRPr>
            </a:lvl1pPr>
          </a:lstStyle>
          <a:p>
            <a:endParaRP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9/29/2025</a:t>
            </a:fld>
            <a:endParaRPr lang="en-US"/>
          </a:p>
        </p:txBody>
      </p:sp>
      <p:sp>
        <p:nvSpPr>
          <p:cNvPr id="4" name="Holder 4"/>
          <p:cNvSpPr>
            <a:spLocks noGrp="1"/>
          </p:cNvSpPr>
          <p:nvPr>
            <p:ph type="sldNum" sz="quarter" idx="7"/>
          </p:nvPr>
        </p:nvSpPr>
        <p:spPr/>
        <p:txBody>
          <a:bodyPr lIns="0" tIns="0" rIns="0" bIns="0"/>
          <a:lstStyle>
            <a:lvl1pPr algn="r">
              <a:defRPr>
                <a:solidFill>
                  <a:schemeClr val="tx1">
                    <a:tint val="75000"/>
                  </a:schemeClr>
                </a:solidFill>
              </a:defRPr>
            </a:lvl1pPr>
          </a:lstStyle>
          <a:p>
            <a:fld id="{B6F15528-21DE-4FAA-801E-634DDDAF4B2B}" type="slidenum">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359994" y="1566011"/>
            <a:ext cx="2355215" cy="5634355"/>
          </a:xfrm>
          <a:custGeom>
            <a:avLst/>
            <a:gdLst/>
            <a:ahLst/>
            <a:cxnLst/>
            <a:rect l="l" t="t" r="r" b="b"/>
            <a:pathLst>
              <a:path w="2355215" h="5634355">
                <a:moveTo>
                  <a:pt x="0" y="5633999"/>
                </a:moveTo>
                <a:lnTo>
                  <a:pt x="2355049" y="5633999"/>
                </a:lnTo>
                <a:lnTo>
                  <a:pt x="2355049" y="0"/>
                </a:lnTo>
                <a:lnTo>
                  <a:pt x="0" y="0"/>
                </a:lnTo>
                <a:lnTo>
                  <a:pt x="0" y="5633999"/>
                </a:lnTo>
                <a:close/>
              </a:path>
            </a:pathLst>
          </a:custGeom>
          <a:solidFill>
            <a:srgbClr val="EBEBEF"/>
          </a:solidFill>
        </p:spPr>
        <p:txBody>
          <a:bodyPr wrap="square" lIns="0" tIns="0" rIns="0" bIns="0" rtlCol="0"/>
          <a:lstStyle/>
          <a:p>
            <a:endParaRPr/>
          </a:p>
        </p:txBody>
      </p:sp>
      <p:sp>
        <p:nvSpPr>
          <p:cNvPr id="2" name="Holder 2"/>
          <p:cNvSpPr>
            <a:spLocks noGrp="1"/>
          </p:cNvSpPr>
          <p:nvPr>
            <p:ph type="title"/>
          </p:nvPr>
        </p:nvSpPr>
        <p:spPr>
          <a:xfrm>
            <a:off x="534670" y="302514"/>
            <a:ext cx="9624060" cy="1210056"/>
          </a:xfrm>
          <a:prstGeom prst="rect">
            <a:avLst/>
          </a:prstGeom>
        </p:spPr>
        <p:txBody>
          <a:bodyPr wrap="square" lIns="0" tIns="0" rIns="0" bIns="0">
            <a:spAutoFit/>
          </a:bodyPr>
          <a:lstStyle>
            <a:lvl1pPr>
              <a:defRPr/>
            </a:lvl1pPr>
          </a:lstStyle>
          <a:p>
            <a:endParaRPr/>
          </a:p>
        </p:txBody>
      </p:sp>
      <p:sp>
        <p:nvSpPr>
          <p:cNvPr id="3" name="Holder 3"/>
          <p:cNvSpPr>
            <a:spLocks noGrp="1"/>
          </p:cNvSpPr>
          <p:nvPr>
            <p:ph type="body" idx="1"/>
          </p:nvPr>
        </p:nvSpPr>
        <p:spPr>
          <a:xfrm>
            <a:off x="534670" y="1739455"/>
            <a:ext cx="9624060" cy="4991481"/>
          </a:xfrm>
          <a:prstGeom prst="rect">
            <a:avLst/>
          </a:prstGeom>
        </p:spPr>
        <p:txBody>
          <a:bodyPr wrap="square" lIns="0" tIns="0" rIns="0" bIns="0">
            <a:spAutoFit/>
          </a:bodyPr>
          <a:lstStyle>
            <a:lvl1pPr>
              <a:defRPr/>
            </a:lvl1pPr>
          </a:lstStyle>
          <a:p>
            <a:endParaRPr dirty="0"/>
          </a:p>
        </p:txBody>
      </p:sp>
      <p:sp>
        <p:nvSpPr>
          <p:cNvPr id="4" name="Holder 4"/>
          <p:cNvSpPr>
            <a:spLocks noGrp="1"/>
          </p:cNvSpPr>
          <p:nvPr>
            <p:ph type="ftr" sz="quarter" idx="5"/>
          </p:nvPr>
        </p:nvSpPr>
        <p:spPr>
          <a:xfrm>
            <a:off x="3635756" y="7033450"/>
            <a:ext cx="3421888" cy="378142"/>
          </a:xfrm>
          <a:prstGeom prst="rect">
            <a:avLst/>
          </a:prstGeom>
        </p:spPr>
        <p:txBody>
          <a:bodyPr wrap="square" lIns="0" tIns="0" rIns="0" bIns="0">
            <a:spAutoFit/>
          </a:bodyPr>
          <a:lstStyle>
            <a:lvl1pPr algn="ctr">
              <a:defRPr>
                <a:solidFill>
                  <a:schemeClr val="tx1">
                    <a:tint val="75000"/>
                  </a:schemeClr>
                </a:solidFill>
              </a:defRPr>
            </a:lvl1pPr>
          </a:lstStyle>
          <a:p>
            <a:endParaRPr/>
          </a:p>
        </p:txBody>
      </p:sp>
      <p:sp>
        <p:nvSpPr>
          <p:cNvPr id="5" name="Holder 5"/>
          <p:cNvSpPr>
            <a:spLocks noGrp="1"/>
          </p:cNvSpPr>
          <p:nvPr>
            <p:ph type="dt" sz="half" idx="6"/>
          </p:nvPr>
        </p:nvSpPr>
        <p:spPr>
          <a:xfrm>
            <a:off x="534670" y="7033450"/>
            <a:ext cx="2459482" cy="378142"/>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9/29/2025</a:t>
            </a:fld>
            <a:endParaRPr lang="en-US"/>
          </a:p>
        </p:txBody>
      </p:sp>
      <p:sp>
        <p:nvSpPr>
          <p:cNvPr id="6" name="Holder 6"/>
          <p:cNvSpPr>
            <a:spLocks noGrp="1"/>
          </p:cNvSpPr>
          <p:nvPr>
            <p:ph type="sldNum" sz="quarter" idx="7"/>
          </p:nvPr>
        </p:nvSpPr>
        <p:spPr>
          <a:xfrm>
            <a:off x="7699248" y="7033450"/>
            <a:ext cx="2459482" cy="378142"/>
          </a:xfrm>
          <a:prstGeom prst="rect">
            <a:avLst/>
          </a:prstGeom>
        </p:spPr>
        <p:txBody>
          <a:bodyPr wrap="square" lIns="0" tIns="0" rIns="0" bIns="0">
            <a:spAutoFit/>
          </a:bodyPr>
          <a:lstStyle>
            <a:lvl1pPr algn="r">
              <a:defRPr>
                <a:solidFill>
                  <a:schemeClr val="tx1">
                    <a:tint val="75000"/>
                  </a:schemeClr>
                </a:solidFill>
              </a:defRPr>
            </a:lvl1pPr>
          </a:lstStyle>
          <a:p>
            <a:fld id="{B6F15528-21DE-4FAA-801E-634DDDAF4B2B}" type="slidenum">
              <a:t>‹#›</a:t>
            </a:fld>
            <a:endParaRPr/>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8" Type="http://schemas.openxmlformats.org/officeDocument/2006/relationships/hyperlink" Target="https://www.youtube.com/watch?v=iF-M55eDD9Q" TargetMode="External"/><Relationship Id="rId3" Type="http://schemas.openxmlformats.org/officeDocument/2006/relationships/hyperlink" Target="https://www.youtube.com/watch?v=NrmMk1Myrxc" TargetMode="External"/><Relationship Id="rId7" Type="http://schemas.openxmlformats.org/officeDocument/2006/relationships/hyperlink" Target="https://www.youtube.com/watch?v=UudV1VdFtuQ" TargetMode="External"/><Relationship Id="rId2" Type="http://schemas.openxmlformats.org/officeDocument/2006/relationships/image" Target="../media/image1.png"/><Relationship Id="rId1" Type="http://schemas.openxmlformats.org/officeDocument/2006/relationships/slideLayout" Target="../slideLayouts/slideLayout5.xml"/><Relationship Id="rId6" Type="http://schemas.openxmlformats.org/officeDocument/2006/relationships/hyperlink" Target="https://www.rangeme.com/blog/infographic-the-explosive-growth-in-retail-technology-timeline/" TargetMode="External"/><Relationship Id="rId5" Type="http://schemas.openxmlformats.org/officeDocument/2006/relationships/hyperlink" Target="http://www.youtube.com/watch?v=_ENEtE81AOQ" TargetMode="External"/><Relationship Id="rId4" Type="http://schemas.openxmlformats.org/officeDocument/2006/relationships/hyperlink" Target="https://www.firstcareers.co.uk/careers/what-is-like-to-be-a-textile-designer/"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 name="bk object 17">
            <a:extLst>
              <a:ext uri="{FF2B5EF4-FFF2-40B4-BE49-F238E27FC236}">
                <a16:creationId xmlns:a16="http://schemas.microsoft.com/office/drawing/2014/main" id="{9AF95E85-F8CA-4350-B70C-A4B72E247C46}"/>
              </a:ext>
            </a:extLst>
          </p:cNvPr>
          <p:cNvSpPr/>
          <p:nvPr/>
        </p:nvSpPr>
        <p:spPr>
          <a:xfrm>
            <a:off x="5614822" y="2510890"/>
            <a:ext cx="2397967" cy="1623988"/>
          </a:xfrm>
          <a:custGeom>
            <a:avLst/>
            <a:gdLst/>
            <a:ahLst/>
            <a:cxnLst/>
            <a:rect l="l" t="t" r="r" b="b"/>
            <a:pathLst>
              <a:path w="2540634" h="1567814">
                <a:moveTo>
                  <a:pt x="0" y="1567700"/>
                </a:moveTo>
                <a:lnTo>
                  <a:pt x="2540342" y="1567700"/>
                </a:lnTo>
                <a:lnTo>
                  <a:pt x="2540342" y="0"/>
                </a:lnTo>
                <a:lnTo>
                  <a:pt x="0" y="0"/>
                </a:lnTo>
                <a:lnTo>
                  <a:pt x="0" y="1567700"/>
                </a:lnTo>
                <a:close/>
              </a:path>
            </a:pathLst>
          </a:custGeom>
          <a:ln w="6350">
            <a:solidFill>
              <a:srgbClr val="BCBEC0"/>
            </a:solidFill>
          </a:ln>
        </p:spPr>
        <p:txBody>
          <a:bodyPr wrap="square" lIns="0" tIns="0" rIns="0" bIns="0" rtlCol="0"/>
          <a:lstStyle/>
          <a:p>
            <a:endParaRPr/>
          </a:p>
        </p:txBody>
      </p:sp>
      <p:sp>
        <p:nvSpPr>
          <p:cNvPr id="2" name="object 2"/>
          <p:cNvSpPr txBox="1"/>
          <p:nvPr/>
        </p:nvSpPr>
        <p:spPr>
          <a:xfrm>
            <a:off x="359994" y="359994"/>
            <a:ext cx="5715000" cy="1206500"/>
          </a:xfrm>
          <a:prstGeom prst="rect">
            <a:avLst/>
          </a:prstGeom>
          <a:solidFill>
            <a:srgbClr val="EC5850"/>
          </a:solidFill>
        </p:spPr>
        <p:txBody>
          <a:bodyPr vert="horz" wrap="square" lIns="0" tIns="247650" rIns="0" bIns="0" rtlCol="0">
            <a:noAutofit/>
          </a:bodyPr>
          <a:lstStyle/>
          <a:p>
            <a:pPr marL="215900">
              <a:lnSpc>
                <a:spcPct val="100000"/>
              </a:lnSpc>
              <a:spcBef>
                <a:spcPts val="1950"/>
              </a:spcBef>
            </a:pPr>
            <a:r>
              <a:rPr sz="1950" b="1" spc="10" dirty="0">
                <a:solidFill>
                  <a:srgbClr val="FFFFFF"/>
                </a:solidFill>
                <a:latin typeface="Poppins"/>
                <a:cs typeface="Poppins"/>
              </a:rPr>
              <a:t>Tech for </a:t>
            </a:r>
            <a:r>
              <a:rPr sz="1950" b="1" spc="10">
                <a:solidFill>
                  <a:srgbClr val="FFFFFF"/>
                </a:solidFill>
                <a:latin typeface="Poppins"/>
                <a:cs typeface="Poppins"/>
              </a:rPr>
              <a:t>Retail (</a:t>
            </a:r>
            <a:r>
              <a:rPr sz="1950" b="1" spc="15">
                <a:solidFill>
                  <a:srgbClr val="FFFFFF"/>
                </a:solidFill>
                <a:latin typeface="Poppins"/>
                <a:cs typeface="Poppins"/>
              </a:rPr>
              <a:t>Low</a:t>
            </a:r>
            <a:r>
              <a:rPr sz="1950" b="1" spc="-65">
                <a:solidFill>
                  <a:srgbClr val="FFFFFF"/>
                </a:solidFill>
                <a:latin typeface="Poppins"/>
                <a:cs typeface="Poppins"/>
              </a:rPr>
              <a:t> </a:t>
            </a:r>
            <a:r>
              <a:rPr sz="1950" b="1" spc="10" dirty="0">
                <a:solidFill>
                  <a:srgbClr val="FFFFFF"/>
                </a:solidFill>
                <a:latin typeface="Poppins"/>
                <a:cs typeface="Poppins"/>
              </a:rPr>
              <a:t>Tech)</a:t>
            </a:r>
            <a:endParaRPr sz="1950" dirty="0">
              <a:latin typeface="Poppins"/>
              <a:cs typeface="Poppins"/>
            </a:endParaRPr>
          </a:p>
          <a:p>
            <a:pPr marL="215900" marR="523875">
              <a:lnSpc>
                <a:spcPct val="108300"/>
              </a:lnSpc>
              <a:spcBef>
                <a:spcPts val="409"/>
              </a:spcBef>
            </a:pPr>
            <a:r>
              <a:rPr sz="1000" b="1" dirty="0">
                <a:solidFill>
                  <a:srgbClr val="FFFFFF"/>
                </a:solidFill>
                <a:latin typeface="Poppins"/>
                <a:cs typeface="Poppins"/>
              </a:rPr>
              <a:t>To understand how technology is used for Retail and broaden my</a:t>
            </a:r>
            <a:r>
              <a:rPr sz="1000" b="1" spc="-100" dirty="0">
                <a:solidFill>
                  <a:srgbClr val="FFFFFF"/>
                </a:solidFill>
                <a:latin typeface="Poppins"/>
                <a:cs typeface="Poppins"/>
              </a:rPr>
              <a:t> </a:t>
            </a:r>
            <a:r>
              <a:rPr sz="1000" b="1" dirty="0">
                <a:solidFill>
                  <a:srgbClr val="FFFFFF"/>
                </a:solidFill>
                <a:latin typeface="Poppins"/>
                <a:cs typeface="Poppins"/>
              </a:rPr>
              <a:t>knowledge</a:t>
            </a:r>
            <a:r>
              <a:rPr lang="en-GB" sz="1000" b="1" dirty="0">
                <a:solidFill>
                  <a:srgbClr val="FFFFFF"/>
                </a:solidFill>
                <a:latin typeface="Poppins"/>
                <a:cs typeface="Poppins"/>
              </a:rPr>
              <a:t> </a:t>
            </a:r>
            <a:r>
              <a:rPr sz="1000" b="1" dirty="0">
                <a:solidFill>
                  <a:srgbClr val="FFFFFF"/>
                </a:solidFill>
                <a:latin typeface="Poppins"/>
                <a:cs typeface="Poppins"/>
              </a:rPr>
              <a:t>of careers available in this</a:t>
            </a:r>
            <a:r>
              <a:rPr sz="1000" b="1" spc="-5" dirty="0">
                <a:solidFill>
                  <a:srgbClr val="FFFFFF"/>
                </a:solidFill>
                <a:latin typeface="Poppins"/>
                <a:cs typeface="Poppins"/>
              </a:rPr>
              <a:t> </a:t>
            </a:r>
            <a:r>
              <a:rPr sz="1000" b="1" dirty="0">
                <a:solidFill>
                  <a:srgbClr val="FFFFFF"/>
                </a:solidFill>
                <a:latin typeface="Poppins"/>
                <a:cs typeface="Poppins"/>
              </a:rPr>
              <a:t>field.</a:t>
            </a:r>
            <a:endParaRPr sz="1000" dirty="0">
              <a:latin typeface="Poppins"/>
              <a:cs typeface="Poppins"/>
            </a:endParaRPr>
          </a:p>
        </p:txBody>
      </p:sp>
      <p:sp>
        <p:nvSpPr>
          <p:cNvPr id="3" name="object 3"/>
          <p:cNvSpPr txBox="1"/>
          <p:nvPr/>
        </p:nvSpPr>
        <p:spPr>
          <a:xfrm>
            <a:off x="575999" y="1719097"/>
            <a:ext cx="1925320" cy="749300"/>
          </a:xfrm>
          <a:prstGeom prst="rect">
            <a:avLst/>
          </a:prstGeom>
        </p:spPr>
        <p:txBody>
          <a:bodyPr vert="horz" wrap="square" lIns="0" tIns="49530" rIns="0" bIns="0" rtlCol="0">
            <a:noAutofit/>
          </a:bodyPr>
          <a:lstStyle/>
          <a:p>
            <a:pPr>
              <a:lnSpc>
                <a:spcPct val="100000"/>
              </a:lnSpc>
              <a:spcBef>
                <a:spcPts val="390"/>
              </a:spcBef>
            </a:pPr>
            <a:r>
              <a:rPr sz="800" b="1" dirty="0">
                <a:solidFill>
                  <a:srgbClr val="231F20"/>
                </a:solidFill>
                <a:latin typeface="Poppins"/>
                <a:cs typeface="Poppins"/>
              </a:rPr>
              <a:t>RESOURCES</a:t>
            </a:r>
            <a:r>
              <a:rPr sz="800" b="1" spc="-5" dirty="0">
                <a:solidFill>
                  <a:srgbClr val="231F20"/>
                </a:solidFill>
                <a:latin typeface="Poppins"/>
                <a:cs typeface="Poppins"/>
              </a:rPr>
              <a:t> </a:t>
            </a:r>
            <a:r>
              <a:rPr sz="800" b="1" dirty="0">
                <a:solidFill>
                  <a:srgbClr val="231F20"/>
                </a:solidFill>
                <a:latin typeface="Poppins"/>
                <a:cs typeface="Poppins"/>
              </a:rPr>
              <a:t>NEEDED</a:t>
            </a:r>
            <a:endParaRPr sz="800" dirty="0">
              <a:latin typeface="Poppins"/>
              <a:cs typeface="Poppins"/>
            </a:endParaRPr>
          </a:p>
          <a:p>
            <a:pPr marL="63500" marR="113030" indent="-63500">
              <a:lnSpc>
                <a:spcPct val="100000"/>
              </a:lnSpc>
              <a:spcBef>
                <a:spcPts val="295"/>
              </a:spcBef>
              <a:buChar char="•"/>
              <a:tabLst>
                <a:tab pos="63500" algn="l"/>
              </a:tabLst>
            </a:pPr>
            <a:r>
              <a:rPr sz="800" spc="-5" dirty="0">
                <a:solidFill>
                  <a:srgbClr val="231F20"/>
                </a:solidFill>
                <a:latin typeface="Arial" panose="020B0604020202020204" pitchFamily="34" charset="0"/>
                <a:cs typeface="Arial" panose="020B0604020202020204" pitchFamily="34" charset="0"/>
              </a:rPr>
              <a:t>Large </a:t>
            </a:r>
            <a:r>
              <a:rPr sz="800" dirty="0">
                <a:solidFill>
                  <a:srgbClr val="231F20"/>
                </a:solidFill>
                <a:latin typeface="Arial" panose="020B0604020202020204" pitchFamily="34" charset="0"/>
                <a:cs typeface="Arial" panose="020B0604020202020204" pitchFamily="34" charset="0"/>
              </a:rPr>
              <a:t>paper and pens for </a:t>
            </a:r>
            <a:r>
              <a:rPr sz="800" spc="-5" dirty="0">
                <a:solidFill>
                  <a:srgbClr val="231F20"/>
                </a:solidFill>
                <a:latin typeface="Arial" panose="020B0604020202020204" pitchFamily="34" charset="0"/>
                <a:cs typeface="Arial" panose="020B0604020202020204" pitchFamily="34" charset="0"/>
              </a:rPr>
              <a:t>group </a:t>
            </a:r>
            <a:r>
              <a:rPr sz="800" dirty="0">
                <a:solidFill>
                  <a:srgbClr val="231F20"/>
                </a:solidFill>
                <a:latin typeface="Arial" panose="020B0604020202020204" pitchFamily="34" charset="0"/>
                <a:cs typeface="Arial" panose="020B0604020202020204" pitchFamily="34" charset="0"/>
              </a:rPr>
              <a:t>notes</a:t>
            </a:r>
            <a:r>
              <a:rPr lang="en-GB" sz="800"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on the AR apps and for the </a:t>
            </a:r>
            <a:r>
              <a:rPr sz="800" spc="-5" dirty="0">
                <a:solidFill>
                  <a:srgbClr val="231F20"/>
                </a:solidFill>
                <a:latin typeface="Arial" panose="020B0604020202020204" pitchFamily="34" charset="0"/>
                <a:cs typeface="Arial" panose="020B0604020202020204" pitchFamily="34" charset="0"/>
              </a:rPr>
              <a:t>group</a:t>
            </a:r>
            <a:r>
              <a:rPr sz="800" spc="-90"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plan</a:t>
            </a:r>
            <a:r>
              <a:rPr lang="en-GB" sz="800"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to use tech in a </a:t>
            </a:r>
            <a:r>
              <a:rPr sz="800" spc="-5" dirty="0">
                <a:solidFill>
                  <a:srgbClr val="231F20"/>
                </a:solidFill>
                <a:latin typeface="Arial" panose="020B0604020202020204" pitchFamily="34" charset="0"/>
                <a:cs typeface="Arial" panose="020B0604020202020204" pitchFamily="34" charset="0"/>
              </a:rPr>
              <a:t>store</a:t>
            </a:r>
            <a:r>
              <a:rPr sz="800" spc="-25"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activity</a:t>
            </a:r>
            <a:endParaRPr sz="800" dirty="0">
              <a:latin typeface="Arial" panose="020B0604020202020204" pitchFamily="34" charset="0"/>
              <a:cs typeface="Arial" panose="020B0604020202020204" pitchFamily="34" charset="0"/>
            </a:endParaRPr>
          </a:p>
          <a:p>
            <a:pPr marL="63500" indent="-63500">
              <a:lnSpc>
                <a:spcPct val="100000"/>
              </a:lnSpc>
              <a:spcBef>
                <a:spcPts val="315"/>
              </a:spcBef>
              <a:buChar char="•"/>
              <a:tabLst>
                <a:tab pos="63500" algn="l"/>
              </a:tabLst>
            </a:pPr>
            <a:r>
              <a:rPr sz="800" spc="-20" dirty="0">
                <a:solidFill>
                  <a:srgbClr val="231F20"/>
                </a:solidFill>
                <a:latin typeface="Arial" panose="020B0604020202020204" pitchFamily="34" charset="0"/>
                <a:cs typeface="Arial" panose="020B0604020202020204" pitchFamily="34" charset="0"/>
              </a:rPr>
              <a:t>Student access </a:t>
            </a:r>
            <a:r>
              <a:rPr sz="800" spc="-10" dirty="0">
                <a:solidFill>
                  <a:srgbClr val="231F20"/>
                </a:solidFill>
                <a:latin typeface="Arial" panose="020B0604020202020204" pitchFamily="34" charset="0"/>
                <a:cs typeface="Arial" panose="020B0604020202020204" pitchFamily="34" charset="0"/>
              </a:rPr>
              <a:t>to </a:t>
            </a:r>
            <a:r>
              <a:rPr sz="800" spc="-15" dirty="0">
                <a:solidFill>
                  <a:srgbClr val="231F20"/>
                </a:solidFill>
                <a:latin typeface="Arial" panose="020B0604020202020204" pitchFamily="34" charset="0"/>
                <a:cs typeface="Arial" panose="020B0604020202020204" pitchFamily="34" charset="0"/>
              </a:rPr>
              <a:t>the </a:t>
            </a:r>
            <a:r>
              <a:rPr sz="800" spc="-20" dirty="0">
                <a:solidFill>
                  <a:srgbClr val="231F20"/>
                </a:solidFill>
                <a:latin typeface="Arial" panose="020B0604020202020204" pitchFamily="34" charset="0"/>
                <a:cs typeface="Arial" panose="020B0604020202020204" pitchFamily="34" charset="0"/>
              </a:rPr>
              <a:t>internet </a:t>
            </a:r>
            <a:r>
              <a:rPr sz="800" spc="-15" dirty="0">
                <a:solidFill>
                  <a:srgbClr val="231F20"/>
                </a:solidFill>
                <a:latin typeface="Arial" panose="020B0604020202020204" pitchFamily="34" charset="0"/>
                <a:cs typeface="Arial" panose="020B0604020202020204" pitchFamily="34" charset="0"/>
              </a:rPr>
              <a:t>for</a:t>
            </a:r>
            <a:r>
              <a:rPr sz="800" spc="-130" dirty="0">
                <a:solidFill>
                  <a:srgbClr val="231F20"/>
                </a:solidFill>
                <a:latin typeface="Arial" panose="020B0604020202020204" pitchFamily="34" charset="0"/>
                <a:cs typeface="Arial" panose="020B0604020202020204" pitchFamily="34" charset="0"/>
              </a:rPr>
              <a:t> </a:t>
            </a:r>
            <a:r>
              <a:rPr lang="en-GB" sz="800" spc="-130" dirty="0">
                <a:solidFill>
                  <a:srgbClr val="231F20"/>
                </a:solidFill>
                <a:latin typeface="Arial" panose="020B0604020202020204" pitchFamily="34" charset="0"/>
                <a:cs typeface="Arial" panose="020B0604020202020204" pitchFamily="34" charset="0"/>
              </a:rPr>
              <a:t> </a:t>
            </a:r>
            <a:r>
              <a:rPr sz="800" spc="-25" dirty="0">
                <a:solidFill>
                  <a:srgbClr val="231F20"/>
                </a:solidFill>
                <a:latin typeface="Arial" panose="020B0604020202020204" pitchFamily="34" charset="0"/>
                <a:cs typeface="Arial" panose="020B0604020202020204" pitchFamily="34" charset="0"/>
              </a:rPr>
              <a:t>research</a:t>
            </a:r>
            <a:endParaRPr sz="800" dirty="0">
              <a:latin typeface="Arial" panose="020B0604020202020204" pitchFamily="34" charset="0"/>
              <a:cs typeface="Arial" panose="020B0604020202020204" pitchFamily="34" charset="0"/>
            </a:endParaRPr>
          </a:p>
        </p:txBody>
      </p:sp>
      <p:sp>
        <p:nvSpPr>
          <p:cNvPr id="4" name="object 4"/>
          <p:cNvSpPr txBox="1"/>
          <p:nvPr/>
        </p:nvSpPr>
        <p:spPr>
          <a:xfrm>
            <a:off x="575999" y="2602205"/>
            <a:ext cx="1482725" cy="344170"/>
          </a:xfrm>
          <a:prstGeom prst="rect">
            <a:avLst/>
          </a:prstGeom>
        </p:spPr>
        <p:txBody>
          <a:bodyPr vert="horz" wrap="square" lIns="0" tIns="49530" rIns="0" bIns="0" rtlCol="0">
            <a:noAutofit/>
          </a:bodyPr>
          <a:lstStyle/>
          <a:p>
            <a:pPr>
              <a:lnSpc>
                <a:spcPct val="100000"/>
              </a:lnSpc>
              <a:spcBef>
                <a:spcPts val="390"/>
              </a:spcBef>
            </a:pPr>
            <a:r>
              <a:rPr sz="800" b="1" dirty="0">
                <a:solidFill>
                  <a:srgbClr val="231F20"/>
                </a:solidFill>
                <a:latin typeface="Poppins"/>
                <a:cs typeface="Poppins"/>
              </a:rPr>
              <a:t>SUGGESTED TIME FOR</a:t>
            </a:r>
            <a:r>
              <a:rPr sz="800" b="1" spc="-85" dirty="0">
                <a:solidFill>
                  <a:srgbClr val="231F20"/>
                </a:solidFill>
                <a:latin typeface="Poppins"/>
                <a:cs typeface="Poppins"/>
              </a:rPr>
              <a:t> </a:t>
            </a:r>
            <a:r>
              <a:rPr sz="800" b="1" dirty="0">
                <a:solidFill>
                  <a:srgbClr val="231F20"/>
                </a:solidFill>
                <a:latin typeface="Poppins"/>
                <a:cs typeface="Poppins"/>
              </a:rPr>
              <a:t>LESSON</a:t>
            </a:r>
            <a:endParaRPr sz="800" dirty="0">
              <a:latin typeface="Poppins"/>
              <a:cs typeface="Poppins"/>
            </a:endParaRPr>
          </a:p>
          <a:p>
            <a:pPr marL="63500" indent="-64135">
              <a:lnSpc>
                <a:spcPct val="100000"/>
              </a:lnSpc>
              <a:spcBef>
                <a:spcPts val="295"/>
              </a:spcBef>
              <a:buChar char="•"/>
              <a:tabLst>
                <a:tab pos="64135" algn="l"/>
              </a:tabLst>
            </a:pPr>
            <a:r>
              <a:rPr sz="800" dirty="0">
                <a:solidFill>
                  <a:srgbClr val="231F20"/>
                </a:solidFill>
                <a:latin typeface="Arial" panose="020B0604020202020204" pitchFamily="34" charset="0"/>
                <a:cs typeface="Arial" panose="020B0604020202020204" pitchFamily="34" charset="0"/>
              </a:rPr>
              <a:t>2</a:t>
            </a:r>
            <a:r>
              <a:rPr sz="800" spc="-5" dirty="0">
                <a:solidFill>
                  <a:srgbClr val="231F20"/>
                </a:solidFill>
                <a:latin typeface="Arial" panose="020B0604020202020204" pitchFamily="34" charset="0"/>
                <a:cs typeface="Arial" panose="020B0604020202020204" pitchFamily="34" charset="0"/>
              </a:rPr>
              <a:t> </a:t>
            </a:r>
            <a:r>
              <a:rPr sz="800" dirty="0">
                <a:solidFill>
                  <a:srgbClr val="231F20"/>
                </a:solidFill>
                <a:latin typeface="Arial" panose="020B0604020202020204" pitchFamily="34" charset="0"/>
                <a:cs typeface="Arial" panose="020B0604020202020204" pitchFamily="34" charset="0"/>
              </a:rPr>
              <a:t>Hours</a:t>
            </a:r>
            <a:endParaRPr sz="800" dirty="0">
              <a:latin typeface="Arial" panose="020B0604020202020204" pitchFamily="34" charset="0"/>
              <a:cs typeface="Arial" panose="020B0604020202020204" pitchFamily="34" charset="0"/>
            </a:endParaRPr>
          </a:p>
        </p:txBody>
      </p:sp>
      <p:sp>
        <p:nvSpPr>
          <p:cNvPr id="5" name="object 5"/>
          <p:cNvSpPr txBox="1"/>
          <p:nvPr/>
        </p:nvSpPr>
        <p:spPr>
          <a:xfrm>
            <a:off x="575999" y="3079825"/>
            <a:ext cx="1856739" cy="344170"/>
          </a:xfrm>
          <a:prstGeom prst="rect">
            <a:avLst/>
          </a:prstGeom>
        </p:spPr>
        <p:txBody>
          <a:bodyPr vert="horz" wrap="square" lIns="0" tIns="49530" rIns="0" bIns="0" rtlCol="0">
            <a:noAutofit/>
          </a:bodyPr>
          <a:lstStyle/>
          <a:p>
            <a:pPr>
              <a:lnSpc>
                <a:spcPct val="100000"/>
              </a:lnSpc>
              <a:spcBef>
                <a:spcPts val="390"/>
              </a:spcBef>
            </a:pPr>
            <a:r>
              <a:rPr sz="800" b="1" dirty="0">
                <a:solidFill>
                  <a:srgbClr val="231F20"/>
                </a:solidFill>
                <a:latin typeface="Poppins"/>
                <a:cs typeface="Poppins"/>
              </a:rPr>
              <a:t>SUGGESTED</a:t>
            </a:r>
            <a:r>
              <a:rPr sz="800" b="1" spc="-5" dirty="0">
                <a:solidFill>
                  <a:srgbClr val="231F20"/>
                </a:solidFill>
                <a:latin typeface="Poppins"/>
                <a:cs typeface="Poppins"/>
              </a:rPr>
              <a:t> </a:t>
            </a:r>
            <a:r>
              <a:rPr sz="800" b="1" dirty="0">
                <a:solidFill>
                  <a:srgbClr val="231F20"/>
                </a:solidFill>
                <a:latin typeface="Poppins"/>
                <a:cs typeface="Poppins"/>
              </a:rPr>
              <a:t>VENUE</a:t>
            </a:r>
            <a:endParaRPr sz="800" dirty="0">
              <a:latin typeface="Poppins"/>
              <a:cs typeface="Poppins"/>
            </a:endParaRPr>
          </a:p>
          <a:p>
            <a:pPr marL="61594" indent="-62230">
              <a:lnSpc>
                <a:spcPct val="100000"/>
              </a:lnSpc>
              <a:spcBef>
                <a:spcPts val="295"/>
              </a:spcBef>
              <a:buChar char="•"/>
              <a:tabLst>
                <a:tab pos="62230" algn="l"/>
              </a:tabLst>
            </a:pPr>
            <a:r>
              <a:rPr sz="800" spc="-10" dirty="0">
                <a:solidFill>
                  <a:srgbClr val="231F20"/>
                </a:solidFill>
                <a:latin typeface="Arial" panose="020B0604020202020204" pitchFamily="34" charset="0"/>
                <a:cs typeface="Arial" panose="020B0604020202020204" pitchFamily="34" charset="0"/>
              </a:rPr>
              <a:t>Computer </a:t>
            </a:r>
            <a:r>
              <a:rPr sz="800" spc="-15" dirty="0">
                <a:solidFill>
                  <a:srgbClr val="231F20"/>
                </a:solidFill>
                <a:latin typeface="Arial" panose="020B0604020202020204" pitchFamily="34" charset="0"/>
                <a:cs typeface="Arial" panose="020B0604020202020204" pitchFamily="34" charset="0"/>
              </a:rPr>
              <a:t>Suite/Classroom </a:t>
            </a:r>
            <a:r>
              <a:rPr sz="800" spc="-10" dirty="0">
                <a:solidFill>
                  <a:srgbClr val="231F20"/>
                </a:solidFill>
                <a:latin typeface="Arial" panose="020B0604020202020204" pitchFamily="34" charset="0"/>
                <a:cs typeface="Arial" panose="020B0604020202020204" pitchFamily="34" charset="0"/>
              </a:rPr>
              <a:t>with</a:t>
            </a:r>
            <a:r>
              <a:rPr sz="800" spc="-45"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laptops</a:t>
            </a:r>
            <a:endParaRPr sz="800" dirty="0">
              <a:latin typeface="Arial" panose="020B0604020202020204" pitchFamily="34" charset="0"/>
              <a:cs typeface="Arial" panose="020B0604020202020204" pitchFamily="34" charset="0"/>
            </a:endParaRPr>
          </a:p>
        </p:txBody>
      </p:sp>
      <p:sp>
        <p:nvSpPr>
          <p:cNvPr id="6" name="object 6"/>
          <p:cNvSpPr txBox="1"/>
          <p:nvPr/>
        </p:nvSpPr>
        <p:spPr>
          <a:xfrm>
            <a:off x="575999" y="3553688"/>
            <a:ext cx="1919605" cy="2282190"/>
          </a:xfrm>
          <a:prstGeom prst="rect">
            <a:avLst/>
          </a:prstGeom>
        </p:spPr>
        <p:txBody>
          <a:bodyPr vert="horz" wrap="square" lIns="0" tIns="53340" rIns="0" bIns="0" rtlCol="0">
            <a:noAutofit/>
          </a:bodyPr>
          <a:lstStyle/>
          <a:p>
            <a:pPr>
              <a:lnSpc>
                <a:spcPct val="100000"/>
              </a:lnSpc>
              <a:spcBef>
                <a:spcPts val="420"/>
              </a:spcBef>
            </a:pPr>
            <a:r>
              <a:rPr sz="800" b="1" dirty="0">
                <a:solidFill>
                  <a:srgbClr val="231F20"/>
                </a:solidFill>
                <a:latin typeface="Poppins"/>
                <a:cs typeface="Poppins"/>
              </a:rPr>
              <a:t>NATIONAL CURRICULUM</a:t>
            </a:r>
            <a:r>
              <a:rPr sz="800" b="1" spc="-10" dirty="0">
                <a:solidFill>
                  <a:srgbClr val="231F20"/>
                </a:solidFill>
                <a:latin typeface="Poppins"/>
                <a:cs typeface="Poppins"/>
              </a:rPr>
              <a:t> </a:t>
            </a:r>
            <a:r>
              <a:rPr sz="800" b="1" dirty="0">
                <a:solidFill>
                  <a:srgbClr val="231F20"/>
                </a:solidFill>
                <a:latin typeface="Poppins"/>
                <a:cs typeface="Poppins"/>
              </a:rPr>
              <a:t>LINKS</a:t>
            </a:r>
            <a:endParaRPr sz="800" dirty="0">
              <a:latin typeface="Poppins"/>
              <a:cs typeface="Poppins"/>
            </a:endParaRPr>
          </a:p>
          <a:p>
            <a:pPr>
              <a:lnSpc>
                <a:spcPct val="100000"/>
              </a:lnSpc>
              <a:spcBef>
                <a:spcPts val="325"/>
              </a:spcBef>
            </a:pPr>
            <a:r>
              <a:rPr sz="800" b="1" dirty="0">
                <a:solidFill>
                  <a:srgbClr val="231F20"/>
                </a:solidFill>
                <a:latin typeface="Arial" panose="020B0604020202020204" pitchFamily="34" charset="0"/>
                <a:cs typeface="Arial" panose="020B0604020202020204" pitchFamily="34" charset="0"/>
              </a:rPr>
              <a:t>Computing</a:t>
            </a:r>
            <a:endParaRPr sz="800" dirty="0">
              <a:latin typeface="Arial" panose="020B0604020202020204" pitchFamily="34" charset="0"/>
              <a:cs typeface="Arial" panose="020B0604020202020204" pitchFamily="34" charset="0"/>
            </a:endParaRPr>
          </a:p>
          <a:p>
            <a:pPr marL="61594" marR="35560" indent="-62230">
              <a:spcBef>
                <a:spcPts val="295"/>
              </a:spcBef>
              <a:buChar char="•"/>
              <a:tabLst>
                <a:tab pos="62230" algn="l"/>
              </a:tabLst>
            </a:pPr>
            <a:r>
              <a:rPr sz="800" spc="-10" dirty="0">
                <a:solidFill>
                  <a:srgbClr val="231F20"/>
                </a:solidFill>
                <a:latin typeface="Arial" panose="020B0604020202020204" pitchFamily="34" charset="0"/>
                <a:cs typeface="Arial" panose="020B0604020202020204" pitchFamily="34" charset="0"/>
              </a:rPr>
              <a:t>Pupils are responsible, competent,</a:t>
            </a:r>
            <a:r>
              <a:rPr lang="en-GB" sz="800" spc="-10"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confident and creative users of information</a:t>
            </a:r>
            <a:r>
              <a:rPr lang="en-GB" sz="800" spc="-10"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and communication technology</a:t>
            </a:r>
          </a:p>
          <a:p>
            <a:pPr>
              <a:lnSpc>
                <a:spcPct val="100000"/>
              </a:lnSpc>
              <a:spcBef>
                <a:spcPts val="295"/>
              </a:spcBef>
            </a:pPr>
            <a:r>
              <a:rPr sz="800" b="1" dirty="0">
                <a:solidFill>
                  <a:srgbClr val="231F20"/>
                </a:solidFill>
                <a:latin typeface="Arial" panose="020B0604020202020204" pitchFamily="34" charset="0"/>
                <a:cs typeface="Arial" panose="020B0604020202020204" pitchFamily="34" charset="0"/>
              </a:rPr>
              <a:t>Spoken</a:t>
            </a:r>
            <a:r>
              <a:rPr sz="800" b="1" spc="-5" dirty="0">
                <a:solidFill>
                  <a:srgbClr val="231F20"/>
                </a:solidFill>
                <a:latin typeface="Arial" panose="020B0604020202020204" pitchFamily="34" charset="0"/>
                <a:cs typeface="Arial" panose="020B0604020202020204" pitchFamily="34" charset="0"/>
              </a:rPr>
              <a:t> </a:t>
            </a:r>
            <a:r>
              <a:rPr sz="800" b="1" dirty="0">
                <a:solidFill>
                  <a:srgbClr val="231F20"/>
                </a:solidFill>
                <a:latin typeface="Arial" panose="020B0604020202020204" pitchFamily="34" charset="0"/>
                <a:cs typeface="Arial" panose="020B0604020202020204" pitchFamily="34" charset="0"/>
              </a:rPr>
              <a:t>English</a:t>
            </a:r>
            <a:endParaRPr sz="800" dirty="0">
              <a:latin typeface="Arial" panose="020B0604020202020204" pitchFamily="34" charset="0"/>
              <a:cs typeface="Arial" panose="020B0604020202020204" pitchFamily="34" charset="0"/>
            </a:endParaRPr>
          </a:p>
          <a:p>
            <a:pPr marL="61594" marR="5080" indent="-62230">
              <a:spcBef>
                <a:spcPts val="295"/>
              </a:spcBef>
              <a:buChar char="•"/>
              <a:tabLst>
                <a:tab pos="62230" algn="l"/>
              </a:tabLst>
            </a:pPr>
            <a:r>
              <a:rPr sz="800" spc="-10" dirty="0">
                <a:solidFill>
                  <a:srgbClr val="231F20"/>
                </a:solidFill>
                <a:latin typeface="Arial" panose="020B0604020202020204" pitchFamily="34" charset="0"/>
                <a:cs typeface="Arial" panose="020B0604020202020204" pitchFamily="34" charset="0"/>
              </a:rPr>
              <a:t>Giving short speeches and presentations,</a:t>
            </a:r>
            <a:r>
              <a:rPr lang="en-GB" sz="800" spc="-10"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expressing their own ideas and keeping</a:t>
            </a:r>
            <a:r>
              <a:rPr lang="en-GB" sz="800" spc="-10"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to the point</a:t>
            </a:r>
          </a:p>
          <a:p>
            <a:pPr>
              <a:lnSpc>
                <a:spcPct val="100000"/>
              </a:lnSpc>
              <a:spcBef>
                <a:spcPts val="310"/>
              </a:spcBef>
            </a:pPr>
            <a:r>
              <a:rPr sz="800" b="1" dirty="0">
                <a:solidFill>
                  <a:srgbClr val="231F20"/>
                </a:solidFill>
                <a:latin typeface="Arial" panose="020B0604020202020204" pitchFamily="34" charset="0"/>
                <a:cs typeface="Arial" panose="020B0604020202020204" pitchFamily="34" charset="0"/>
              </a:rPr>
              <a:t>Design and</a:t>
            </a:r>
            <a:r>
              <a:rPr sz="800" b="1" spc="-100" dirty="0">
                <a:solidFill>
                  <a:srgbClr val="231F20"/>
                </a:solidFill>
                <a:latin typeface="Arial" panose="020B0604020202020204" pitchFamily="34" charset="0"/>
                <a:cs typeface="Arial" panose="020B0604020202020204" pitchFamily="34" charset="0"/>
              </a:rPr>
              <a:t> </a:t>
            </a:r>
            <a:r>
              <a:rPr sz="800" b="1" dirty="0">
                <a:solidFill>
                  <a:srgbClr val="231F20"/>
                </a:solidFill>
                <a:latin typeface="Arial" panose="020B0604020202020204" pitchFamily="34" charset="0"/>
                <a:cs typeface="Arial" panose="020B0604020202020204" pitchFamily="34" charset="0"/>
              </a:rPr>
              <a:t>technology</a:t>
            </a:r>
            <a:endParaRPr sz="800" dirty="0">
              <a:latin typeface="Arial" panose="020B0604020202020204" pitchFamily="34" charset="0"/>
              <a:cs typeface="Arial" panose="020B0604020202020204" pitchFamily="34" charset="0"/>
            </a:endParaRPr>
          </a:p>
          <a:p>
            <a:pPr marL="61594" marR="488315" indent="-62230">
              <a:spcBef>
                <a:spcPts val="295"/>
              </a:spcBef>
              <a:buChar char="•"/>
              <a:tabLst>
                <a:tab pos="62230" algn="l"/>
              </a:tabLst>
            </a:pPr>
            <a:r>
              <a:rPr sz="800" spc="-10" dirty="0">
                <a:solidFill>
                  <a:srgbClr val="231F20"/>
                </a:solidFill>
                <a:latin typeface="Arial" panose="020B0604020202020204" pitchFamily="34" charset="0"/>
                <a:cs typeface="Arial" panose="020B0604020202020204" pitchFamily="34" charset="0"/>
              </a:rPr>
              <a:t>Investigate new and emerging</a:t>
            </a:r>
            <a:r>
              <a:rPr lang="en-GB" sz="800" spc="-10"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technologies</a:t>
            </a:r>
          </a:p>
          <a:p>
            <a:pPr marL="61594" marR="6985" indent="-62230">
              <a:spcBef>
                <a:spcPts val="295"/>
              </a:spcBef>
              <a:buChar char="•"/>
              <a:tabLst>
                <a:tab pos="62230" algn="l"/>
              </a:tabLst>
            </a:pPr>
            <a:r>
              <a:rPr sz="800" spc="-10" dirty="0">
                <a:solidFill>
                  <a:srgbClr val="231F20"/>
                </a:solidFill>
                <a:latin typeface="Arial" panose="020B0604020202020204" pitchFamily="34" charset="0"/>
                <a:cs typeface="Arial" panose="020B0604020202020204" pitchFamily="34" charset="0"/>
              </a:rPr>
              <a:t>Understand developments in design and</a:t>
            </a:r>
            <a:r>
              <a:rPr lang="en-GB" sz="800" spc="-10"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technology, its impacts on individuals,</a:t>
            </a:r>
            <a:r>
              <a:rPr lang="en-GB" sz="800" spc="-10"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society and the environments, and the</a:t>
            </a:r>
            <a:r>
              <a:rPr lang="en-GB" sz="800" spc="-10"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responsibilities of designers, engineers</a:t>
            </a:r>
            <a:r>
              <a:rPr lang="en-GB" sz="800" spc="-10" dirty="0">
                <a:solidFill>
                  <a:srgbClr val="231F20"/>
                </a:solidFill>
                <a:latin typeface="Arial" panose="020B0604020202020204" pitchFamily="34" charset="0"/>
                <a:cs typeface="Arial" panose="020B0604020202020204" pitchFamily="34" charset="0"/>
              </a:rPr>
              <a:t> </a:t>
            </a:r>
            <a:r>
              <a:rPr sz="800" spc="-10" dirty="0">
                <a:solidFill>
                  <a:srgbClr val="231F20"/>
                </a:solidFill>
                <a:latin typeface="Arial" panose="020B0604020202020204" pitchFamily="34" charset="0"/>
                <a:cs typeface="Arial" panose="020B0604020202020204" pitchFamily="34" charset="0"/>
              </a:rPr>
              <a:t>and technologists</a:t>
            </a:r>
          </a:p>
        </p:txBody>
      </p:sp>
      <p:sp>
        <p:nvSpPr>
          <p:cNvPr id="7" name="object 7"/>
          <p:cNvSpPr/>
          <p:nvPr/>
        </p:nvSpPr>
        <p:spPr>
          <a:xfrm>
            <a:off x="6074994" y="359994"/>
            <a:ext cx="4257001" cy="1206017"/>
          </a:xfrm>
          <a:prstGeom prst="rect">
            <a:avLst/>
          </a:prstGeom>
          <a:blipFill>
            <a:blip r:embed="rId2" cstate="print"/>
            <a:stretch>
              <a:fillRect/>
            </a:stretch>
          </a:blipFill>
        </p:spPr>
        <p:txBody>
          <a:bodyPr wrap="square" lIns="0" tIns="0" rIns="0" bIns="0" rtlCol="0">
            <a:noAutofit/>
          </a:bodyPr>
          <a:lstStyle/>
          <a:p>
            <a:endParaRPr/>
          </a:p>
        </p:txBody>
      </p:sp>
      <p:sp>
        <p:nvSpPr>
          <p:cNvPr id="8" name="object 8"/>
          <p:cNvSpPr txBox="1"/>
          <p:nvPr/>
        </p:nvSpPr>
        <p:spPr>
          <a:xfrm>
            <a:off x="2904350" y="1746008"/>
            <a:ext cx="1190625" cy="1537970"/>
          </a:xfrm>
          <a:prstGeom prst="rect">
            <a:avLst/>
          </a:prstGeom>
          <a:ln w="6350">
            <a:solidFill>
              <a:srgbClr val="BCBEC0"/>
            </a:solidFill>
          </a:ln>
        </p:spPr>
        <p:txBody>
          <a:bodyPr vert="horz" wrap="square" lIns="0" tIns="0" rIns="0" bIns="0" rtlCol="0">
            <a:noAutofit/>
          </a:bodyPr>
          <a:lstStyle/>
          <a:p>
            <a:pPr>
              <a:lnSpc>
                <a:spcPct val="100000"/>
              </a:lnSpc>
            </a:pPr>
            <a:endParaRPr sz="700" dirty="0">
              <a:latin typeface="Times New Roman"/>
              <a:cs typeface="Times New Roman"/>
            </a:endParaRPr>
          </a:p>
        </p:txBody>
      </p:sp>
      <p:sp>
        <p:nvSpPr>
          <p:cNvPr id="18" name="object 18"/>
          <p:cNvSpPr/>
          <p:nvPr/>
        </p:nvSpPr>
        <p:spPr>
          <a:xfrm>
            <a:off x="4254347" y="1746008"/>
            <a:ext cx="1190625" cy="1537970"/>
          </a:xfrm>
          <a:custGeom>
            <a:avLst/>
            <a:gdLst/>
            <a:ahLst/>
            <a:cxnLst/>
            <a:rect l="l" t="t" r="r" b="b"/>
            <a:pathLst>
              <a:path w="1190625" h="1537970">
                <a:moveTo>
                  <a:pt x="0" y="1537512"/>
                </a:moveTo>
                <a:lnTo>
                  <a:pt x="1190345" y="1537512"/>
                </a:lnTo>
                <a:lnTo>
                  <a:pt x="1190345" y="0"/>
                </a:lnTo>
                <a:lnTo>
                  <a:pt x="0" y="0"/>
                </a:lnTo>
                <a:lnTo>
                  <a:pt x="0" y="1537512"/>
                </a:lnTo>
                <a:close/>
              </a:path>
            </a:pathLst>
          </a:custGeom>
          <a:ln w="6350">
            <a:solidFill>
              <a:srgbClr val="BCBEC0"/>
            </a:solidFill>
          </a:ln>
        </p:spPr>
        <p:txBody>
          <a:bodyPr wrap="square" lIns="0" tIns="0" rIns="0" bIns="0" rtlCol="0">
            <a:noAutofit/>
          </a:bodyPr>
          <a:lstStyle/>
          <a:p>
            <a:endParaRPr/>
          </a:p>
        </p:txBody>
      </p:sp>
      <p:sp>
        <p:nvSpPr>
          <p:cNvPr id="19" name="object 19"/>
          <p:cNvSpPr txBox="1"/>
          <p:nvPr/>
        </p:nvSpPr>
        <p:spPr>
          <a:xfrm>
            <a:off x="4319999" y="1754257"/>
            <a:ext cx="178435"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2</a:t>
            </a:r>
            <a:endParaRPr sz="2300" dirty="0">
              <a:latin typeface="Poppins"/>
              <a:cs typeface="Poppins"/>
            </a:endParaRPr>
          </a:p>
        </p:txBody>
      </p:sp>
      <p:sp>
        <p:nvSpPr>
          <p:cNvPr id="20" name="object 20"/>
          <p:cNvSpPr txBox="1"/>
          <p:nvPr/>
        </p:nvSpPr>
        <p:spPr>
          <a:xfrm>
            <a:off x="4319999" y="2059057"/>
            <a:ext cx="1049020" cy="1035050"/>
          </a:xfrm>
          <a:prstGeom prst="rect">
            <a:avLst/>
          </a:prstGeom>
        </p:spPr>
        <p:txBody>
          <a:bodyPr vert="horz" wrap="square" lIns="0" tIns="17780" rIns="0" bIns="0" rtlCol="0">
            <a:noAutofit/>
          </a:bodyPr>
          <a:lstStyle/>
          <a:p>
            <a:pPr marR="128905">
              <a:lnSpc>
                <a:spcPts val="700"/>
              </a:lnSpc>
              <a:spcBef>
                <a:spcPts val="140"/>
              </a:spcBef>
            </a:pPr>
            <a:r>
              <a:rPr sz="600" b="1" dirty="0">
                <a:solidFill>
                  <a:srgbClr val="231F20"/>
                </a:solidFill>
                <a:latin typeface="Arial" panose="020B0604020202020204" pitchFamily="34" charset="0"/>
                <a:cs typeface="Arial" panose="020B0604020202020204" pitchFamily="34" charset="0"/>
              </a:rPr>
              <a:t>What </a:t>
            </a:r>
            <a:r>
              <a:rPr sz="600" b="1" spc="-5" dirty="0">
                <a:solidFill>
                  <a:srgbClr val="231F20"/>
                </a:solidFill>
                <a:latin typeface="Arial" panose="020B0604020202020204" pitchFamily="34" charset="0"/>
                <a:cs typeface="Arial" panose="020B0604020202020204" pitchFamily="34" charset="0"/>
              </a:rPr>
              <a:t>careers </a:t>
            </a:r>
            <a:r>
              <a:rPr sz="600" b="1" dirty="0">
                <a:solidFill>
                  <a:srgbClr val="231F20"/>
                </a:solidFill>
                <a:latin typeface="Arial" panose="020B0604020202020204" pitchFamily="34" charset="0"/>
                <a:cs typeface="Arial" panose="020B0604020202020204" pitchFamily="34" charset="0"/>
              </a:rPr>
              <a:t>could you</a:t>
            </a:r>
            <a:r>
              <a:rPr lang="en-GB" sz="600" b="1" dirty="0">
                <a:solidFill>
                  <a:srgbClr val="231F20"/>
                </a:solidFill>
                <a:latin typeface="Arial" panose="020B0604020202020204" pitchFamily="34" charset="0"/>
                <a:cs typeface="Arial" panose="020B0604020202020204" pitchFamily="34" charset="0"/>
              </a:rPr>
              <a:t> </a:t>
            </a:r>
            <a:r>
              <a:rPr sz="600" b="1" spc="-5" dirty="0">
                <a:solidFill>
                  <a:srgbClr val="231F20"/>
                </a:solidFill>
                <a:latin typeface="Arial" panose="020B0604020202020204" pitchFamily="34" charset="0"/>
                <a:cs typeface="Arial" panose="020B0604020202020204" pitchFamily="34" charset="0"/>
              </a:rPr>
              <a:t>aspire </a:t>
            </a:r>
            <a:r>
              <a:rPr sz="600" b="1" dirty="0">
                <a:solidFill>
                  <a:srgbClr val="231F20"/>
                </a:solidFill>
                <a:latin typeface="Arial" panose="020B0604020202020204" pitchFamily="34" charset="0"/>
                <a:cs typeface="Arial" panose="020B0604020202020204" pitchFamily="34" charset="0"/>
              </a:rPr>
              <a:t>to have in </a:t>
            </a:r>
            <a:r>
              <a:rPr sz="600" b="1" spc="-20" dirty="0">
                <a:solidFill>
                  <a:srgbClr val="231F20"/>
                </a:solidFill>
                <a:latin typeface="Arial" panose="020B0604020202020204" pitchFamily="34" charset="0"/>
                <a:cs typeface="Arial" panose="020B0604020202020204" pitchFamily="34" charset="0"/>
              </a:rPr>
              <a:t>Tech</a:t>
            </a:r>
            <a:r>
              <a:rPr sz="600" b="1" spc="-70"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for</a:t>
            </a:r>
            <a:r>
              <a:rPr lang="en-GB" sz="600" b="1"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Retail? (5</a:t>
            </a:r>
            <a:r>
              <a:rPr sz="600" b="1" spc="-10"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93980">
              <a:lnSpc>
                <a:spcPts val="700"/>
              </a:lnSpc>
              <a:spcBef>
                <a:spcPts val="225"/>
              </a:spcBef>
            </a:pPr>
            <a:r>
              <a:rPr sz="600" dirty="0">
                <a:solidFill>
                  <a:srgbClr val="231F20"/>
                </a:solidFill>
                <a:latin typeface="Arial" panose="020B0604020202020204" pitchFamily="34" charset="0"/>
                <a:cs typeface="Arial" panose="020B0604020202020204" pitchFamily="34" charset="0"/>
              </a:rPr>
              <a:t>Discuss the examples on</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the PPT</a:t>
            </a:r>
            <a:r>
              <a:rPr lang="en-GB" sz="600" dirty="0">
                <a:solidFill>
                  <a:srgbClr val="231F20"/>
                </a:solidFill>
                <a:latin typeface="Arial" panose="020B0604020202020204" pitchFamily="34" charset="0"/>
                <a:cs typeface="Arial" panose="020B0604020202020204" pitchFamily="34" charset="0"/>
              </a:rPr>
              <a:t>.</a:t>
            </a:r>
          </a:p>
          <a:p>
            <a:pPr marR="93980">
              <a:lnSpc>
                <a:spcPts val="700"/>
              </a:lnSpc>
              <a:spcBef>
                <a:spcPts val="225"/>
              </a:spcBef>
            </a:pPr>
            <a:r>
              <a:rPr sz="600" dirty="0">
                <a:solidFill>
                  <a:srgbClr val="000000"/>
                </a:solidFill>
                <a:latin typeface="Arial" panose="020B0604020202020204" pitchFamily="34" charset="0"/>
                <a:cs typeface="Arial" panose="020B0604020202020204" pitchFamily="34" charset="0"/>
              </a:rPr>
              <a:t>Do any of these</a:t>
            </a:r>
            <a:r>
              <a:rPr lang="en-GB" sz="600" dirty="0">
                <a:solidFill>
                  <a:srgbClr val="000000"/>
                </a:solidFill>
                <a:latin typeface="Arial" panose="020B0604020202020204" pitchFamily="34" charset="0"/>
                <a:cs typeface="Arial" panose="020B0604020202020204" pitchFamily="34" charset="0"/>
              </a:rPr>
              <a:t> </a:t>
            </a:r>
            <a:r>
              <a:rPr sz="600" spc="-5" dirty="0">
                <a:solidFill>
                  <a:srgbClr val="000000"/>
                </a:solidFill>
                <a:latin typeface="Arial" panose="020B0604020202020204" pitchFamily="34" charset="0"/>
                <a:cs typeface="Arial" panose="020B0604020202020204" pitchFamily="34" charset="0"/>
              </a:rPr>
              <a:t>careers </a:t>
            </a:r>
            <a:r>
              <a:rPr sz="600" dirty="0">
                <a:solidFill>
                  <a:srgbClr val="000000"/>
                </a:solidFill>
                <a:latin typeface="Arial" panose="020B0604020202020204" pitchFamily="34" charset="0"/>
                <a:cs typeface="Arial" panose="020B0604020202020204" pitchFamily="34" charset="0"/>
              </a:rPr>
              <a:t>appeal to the</a:t>
            </a:r>
            <a:r>
              <a:rPr sz="600" spc="-75" dirty="0">
                <a:solidFill>
                  <a:srgbClr val="000000"/>
                </a:solidFill>
                <a:latin typeface="Arial" panose="020B0604020202020204" pitchFamily="34" charset="0"/>
                <a:cs typeface="Arial" panose="020B0604020202020204" pitchFamily="34" charset="0"/>
              </a:rPr>
              <a:t> </a:t>
            </a:r>
            <a:r>
              <a:rPr sz="600" dirty="0">
                <a:solidFill>
                  <a:srgbClr val="000000"/>
                </a:solidFill>
                <a:latin typeface="Arial" panose="020B0604020202020204" pitchFamily="34" charset="0"/>
                <a:cs typeface="Arial" panose="020B0604020202020204" pitchFamily="34" charset="0"/>
              </a:rPr>
              <a:t>students</a:t>
            </a:r>
            <a:r>
              <a:rPr lang="en-GB" sz="600" dirty="0">
                <a:solidFill>
                  <a:srgbClr val="000000"/>
                </a:solidFill>
                <a:latin typeface="Arial" panose="020B0604020202020204" pitchFamily="34" charset="0"/>
                <a:cs typeface="Arial" panose="020B0604020202020204" pitchFamily="34" charset="0"/>
              </a:rPr>
              <a:t> </a:t>
            </a:r>
            <a:r>
              <a:rPr sz="600" dirty="0">
                <a:solidFill>
                  <a:srgbClr val="000000"/>
                </a:solidFill>
                <a:latin typeface="Arial" panose="020B0604020202020204" pitchFamily="34" charset="0"/>
                <a:cs typeface="Arial" panose="020B0604020202020204" pitchFamily="34" charset="0"/>
              </a:rPr>
              <a:t>and</a:t>
            </a:r>
            <a:r>
              <a:rPr sz="600" spc="-5" dirty="0">
                <a:solidFill>
                  <a:srgbClr val="000000"/>
                </a:solidFill>
                <a:latin typeface="Arial" panose="020B0604020202020204" pitchFamily="34" charset="0"/>
                <a:cs typeface="Arial" panose="020B0604020202020204" pitchFamily="34" charset="0"/>
              </a:rPr>
              <a:t> </a:t>
            </a:r>
            <a:r>
              <a:rPr sz="600" dirty="0">
                <a:solidFill>
                  <a:srgbClr val="000000"/>
                </a:solidFill>
                <a:latin typeface="Arial" panose="020B0604020202020204" pitchFamily="34" charset="0"/>
                <a:cs typeface="Arial" panose="020B0604020202020204" pitchFamily="34" charset="0"/>
              </a:rPr>
              <a:t>why?</a:t>
            </a:r>
          </a:p>
        </p:txBody>
      </p:sp>
      <p:sp>
        <p:nvSpPr>
          <p:cNvPr id="21" name="object 21"/>
          <p:cNvSpPr/>
          <p:nvPr/>
        </p:nvSpPr>
        <p:spPr>
          <a:xfrm>
            <a:off x="2904350" y="3384003"/>
            <a:ext cx="2533015" cy="735330"/>
          </a:xfrm>
          <a:custGeom>
            <a:avLst/>
            <a:gdLst/>
            <a:ahLst/>
            <a:cxnLst/>
            <a:rect l="l" t="t" r="r" b="b"/>
            <a:pathLst>
              <a:path w="2533015" h="735329">
                <a:moveTo>
                  <a:pt x="0" y="735253"/>
                </a:moveTo>
                <a:lnTo>
                  <a:pt x="2532684" y="735253"/>
                </a:lnTo>
                <a:lnTo>
                  <a:pt x="2532684" y="0"/>
                </a:lnTo>
                <a:lnTo>
                  <a:pt x="0" y="0"/>
                </a:lnTo>
                <a:lnTo>
                  <a:pt x="0" y="735253"/>
                </a:lnTo>
                <a:close/>
              </a:path>
            </a:pathLst>
          </a:custGeom>
          <a:ln w="6349">
            <a:solidFill>
              <a:srgbClr val="BCBEC0"/>
            </a:solidFill>
          </a:ln>
        </p:spPr>
        <p:txBody>
          <a:bodyPr wrap="square" lIns="0" tIns="0" rIns="0" bIns="0" rtlCol="0">
            <a:noAutofit/>
          </a:bodyPr>
          <a:lstStyle/>
          <a:p>
            <a:endParaRPr/>
          </a:p>
        </p:txBody>
      </p:sp>
      <p:sp>
        <p:nvSpPr>
          <p:cNvPr id="22" name="object 22"/>
          <p:cNvSpPr/>
          <p:nvPr/>
        </p:nvSpPr>
        <p:spPr>
          <a:xfrm>
            <a:off x="2904350" y="4219740"/>
            <a:ext cx="2533015" cy="3031291"/>
          </a:xfrm>
          <a:custGeom>
            <a:avLst/>
            <a:gdLst/>
            <a:ahLst/>
            <a:cxnLst/>
            <a:rect l="l" t="t" r="r" b="b"/>
            <a:pathLst>
              <a:path w="2533015" h="2985134">
                <a:moveTo>
                  <a:pt x="0" y="2984550"/>
                </a:moveTo>
                <a:lnTo>
                  <a:pt x="2532684" y="2984550"/>
                </a:lnTo>
                <a:lnTo>
                  <a:pt x="2532684" y="0"/>
                </a:lnTo>
                <a:lnTo>
                  <a:pt x="0" y="0"/>
                </a:lnTo>
                <a:lnTo>
                  <a:pt x="0" y="2984550"/>
                </a:lnTo>
                <a:close/>
              </a:path>
            </a:pathLst>
          </a:custGeom>
          <a:ln w="6350">
            <a:solidFill>
              <a:srgbClr val="BCBEC0"/>
            </a:solidFill>
          </a:ln>
        </p:spPr>
        <p:txBody>
          <a:bodyPr wrap="square" lIns="0" tIns="0" rIns="0" bIns="0" rtlCol="0">
            <a:noAutofit/>
          </a:bodyPr>
          <a:lstStyle/>
          <a:p>
            <a:endParaRPr/>
          </a:p>
        </p:txBody>
      </p:sp>
      <p:sp>
        <p:nvSpPr>
          <p:cNvPr id="23" name="object 23"/>
          <p:cNvSpPr txBox="1"/>
          <p:nvPr/>
        </p:nvSpPr>
        <p:spPr>
          <a:xfrm>
            <a:off x="2970000" y="3379556"/>
            <a:ext cx="189865"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3</a:t>
            </a:r>
            <a:endParaRPr sz="2300">
              <a:latin typeface="Poppins"/>
              <a:cs typeface="Poppins"/>
            </a:endParaRPr>
          </a:p>
        </p:txBody>
      </p:sp>
      <p:sp>
        <p:nvSpPr>
          <p:cNvPr id="24" name="object 24"/>
          <p:cNvSpPr txBox="1"/>
          <p:nvPr/>
        </p:nvSpPr>
        <p:spPr>
          <a:xfrm>
            <a:off x="2970000" y="3650905"/>
            <a:ext cx="2315210" cy="364490"/>
          </a:xfrm>
          <a:prstGeom prst="rect">
            <a:avLst/>
          </a:prstGeom>
        </p:spPr>
        <p:txBody>
          <a:bodyPr vert="horz" wrap="square" lIns="0" tIns="45720" rIns="0" bIns="0" rtlCol="0">
            <a:noAutofit/>
          </a:bodyPr>
          <a:lstStyle/>
          <a:p>
            <a:pPr>
              <a:lnSpc>
                <a:spcPct val="100000"/>
              </a:lnSpc>
              <a:spcBef>
                <a:spcPts val="360"/>
              </a:spcBef>
            </a:pPr>
            <a:r>
              <a:rPr sz="600" b="1" spc="-5" dirty="0">
                <a:solidFill>
                  <a:srgbClr val="231F20"/>
                </a:solidFill>
                <a:latin typeface="Arial" panose="020B0604020202020204" pitchFamily="34" charset="0"/>
                <a:cs typeface="Arial" panose="020B0604020202020204" pitchFamily="34" charset="0"/>
              </a:rPr>
              <a:t>Watch </a:t>
            </a:r>
            <a:r>
              <a:rPr sz="600" b="1" dirty="0">
                <a:solidFill>
                  <a:srgbClr val="231F20"/>
                </a:solidFill>
                <a:latin typeface="Arial" panose="020B0604020202020204" pitchFamily="34" charset="0"/>
                <a:cs typeface="Arial" panose="020B0604020202020204" pitchFamily="34" charset="0"/>
              </a:rPr>
              <a:t>the </a:t>
            </a:r>
            <a:r>
              <a:rPr sz="600" b="1" spc="-5" dirty="0">
                <a:solidFill>
                  <a:srgbClr val="231F20"/>
                </a:solidFill>
                <a:latin typeface="Arial" panose="020B0604020202020204" pitchFamily="34" charset="0"/>
                <a:cs typeface="Arial" panose="020B0604020202020204" pitchFamily="34" charset="0"/>
              </a:rPr>
              <a:t>role </a:t>
            </a:r>
            <a:r>
              <a:rPr sz="600" b="1" dirty="0">
                <a:solidFill>
                  <a:srgbClr val="231F20"/>
                </a:solidFill>
                <a:latin typeface="Arial" panose="020B0604020202020204" pitchFamily="34" charset="0"/>
                <a:cs typeface="Arial" panose="020B0604020202020204" pitchFamily="34" charset="0"/>
              </a:rPr>
              <a:t>model video (5</a:t>
            </a:r>
            <a:r>
              <a:rPr sz="600" b="1" spc="-5"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5080">
              <a:lnSpc>
                <a:spcPts val="700"/>
              </a:lnSpc>
              <a:spcBef>
                <a:spcPts val="305"/>
              </a:spcBef>
            </a:pPr>
            <a:r>
              <a:rPr sz="600" dirty="0">
                <a:solidFill>
                  <a:srgbClr val="231F20"/>
                </a:solidFill>
                <a:latin typeface="Arial" panose="020B0604020202020204" pitchFamily="34" charset="0"/>
                <a:cs typeface="Arial" panose="020B0604020202020204" pitchFamily="34" charset="0"/>
              </a:rPr>
              <a:t>After watching, discuss the </a:t>
            </a:r>
            <a:r>
              <a:rPr sz="600" spc="-5" dirty="0">
                <a:solidFill>
                  <a:srgbClr val="231F20"/>
                </a:solidFill>
                <a:latin typeface="Arial" panose="020B0604020202020204" pitchFamily="34" charset="0"/>
                <a:cs typeface="Arial" panose="020B0604020202020204" pitchFamily="34" charset="0"/>
              </a:rPr>
              <a:t>role </a:t>
            </a:r>
            <a:r>
              <a:rPr sz="600" spc="-10" dirty="0">
                <a:solidFill>
                  <a:srgbClr val="231F20"/>
                </a:solidFill>
                <a:latin typeface="Arial" panose="020B0604020202020204" pitchFamily="34" charset="0"/>
                <a:cs typeface="Arial" panose="020B0604020202020204" pitchFamily="34" charset="0"/>
              </a:rPr>
              <a:t>model’s </a:t>
            </a:r>
            <a:r>
              <a:rPr sz="600" spc="-5" dirty="0">
                <a:solidFill>
                  <a:srgbClr val="231F20"/>
                </a:solidFill>
                <a:latin typeface="Arial" panose="020B0604020202020204" pitchFamily="34" charset="0"/>
                <a:cs typeface="Arial" panose="020B0604020202020204" pitchFamily="34" charset="0"/>
              </a:rPr>
              <a:t>career </a:t>
            </a:r>
            <a:r>
              <a:rPr sz="600" dirty="0">
                <a:solidFill>
                  <a:srgbClr val="231F20"/>
                </a:solidFill>
                <a:latin typeface="Arial" panose="020B0604020202020204" pitchFamily="34" charset="0"/>
                <a:cs typeface="Arial" panose="020B0604020202020204" pitchFamily="34" charset="0"/>
              </a:rPr>
              <a:t>path: What led</a:t>
            </a:r>
            <a:r>
              <a:rPr sz="600" spc="-3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them</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into a technology </a:t>
            </a:r>
            <a:r>
              <a:rPr sz="600" spc="-5" dirty="0">
                <a:solidFill>
                  <a:srgbClr val="231F20"/>
                </a:solidFill>
                <a:latin typeface="Arial" panose="020B0604020202020204" pitchFamily="34" charset="0"/>
                <a:cs typeface="Arial" panose="020B0604020202020204" pitchFamily="34" charset="0"/>
              </a:rPr>
              <a:t>career? </a:t>
            </a:r>
            <a:r>
              <a:rPr sz="600" dirty="0">
                <a:solidFill>
                  <a:srgbClr val="231F20"/>
                </a:solidFill>
                <a:latin typeface="Arial" panose="020B0604020202020204" pitchFamily="34" charset="0"/>
                <a:cs typeface="Arial" panose="020B0604020202020204" pitchFamily="34" charset="0"/>
              </a:rPr>
              <a:t>What do they enjoy about their</a:t>
            </a:r>
            <a:r>
              <a:rPr sz="600" spc="-4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career?</a:t>
            </a:r>
            <a:endParaRPr sz="600" dirty="0">
              <a:latin typeface="Arial" panose="020B0604020202020204" pitchFamily="34" charset="0"/>
              <a:cs typeface="Arial" panose="020B0604020202020204" pitchFamily="34" charset="0"/>
            </a:endParaRPr>
          </a:p>
        </p:txBody>
      </p:sp>
      <p:sp>
        <p:nvSpPr>
          <p:cNvPr id="26" name="object 26"/>
          <p:cNvSpPr txBox="1"/>
          <p:nvPr/>
        </p:nvSpPr>
        <p:spPr>
          <a:xfrm>
            <a:off x="2970000" y="4215292"/>
            <a:ext cx="209550"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4</a:t>
            </a:r>
            <a:endParaRPr sz="2300">
              <a:latin typeface="Poppins"/>
              <a:cs typeface="Poppins"/>
            </a:endParaRPr>
          </a:p>
        </p:txBody>
      </p:sp>
      <p:sp>
        <p:nvSpPr>
          <p:cNvPr id="9" name="object 9"/>
          <p:cNvSpPr txBox="1"/>
          <p:nvPr/>
        </p:nvSpPr>
        <p:spPr>
          <a:xfrm>
            <a:off x="5676789" y="2506439"/>
            <a:ext cx="189392"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5</a:t>
            </a:r>
            <a:endParaRPr sz="2300">
              <a:latin typeface="Poppins"/>
              <a:cs typeface="Poppins"/>
            </a:endParaRPr>
          </a:p>
        </p:txBody>
      </p:sp>
      <p:sp>
        <p:nvSpPr>
          <p:cNvPr id="10" name="object 10"/>
          <p:cNvSpPr txBox="1"/>
          <p:nvPr/>
        </p:nvSpPr>
        <p:spPr>
          <a:xfrm>
            <a:off x="5653101" y="2488742"/>
            <a:ext cx="2801907" cy="1287571"/>
          </a:xfrm>
          <a:prstGeom prst="rect">
            <a:avLst/>
          </a:prstGeom>
        </p:spPr>
        <p:txBody>
          <a:bodyPr vert="horz" wrap="square" lIns="0" tIns="45720" rIns="0" bIns="0" rtlCol="0">
            <a:noAutofit/>
          </a:bodyPr>
          <a:lstStyle/>
          <a:p>
            <a:pPr>
              <a:lnSpc>
                <a:spcPct val="100000"/>
              </a:lnSpc>
              <a:spcBef>
                <a:spcPts val="360"/>
              </a:spcBef>
            </a:pPr>
            <a:r>
              <a:rPr lang="en-US" sz="600" b="1"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The </a:t>
            </a:r>
            <a:r>
              <a:rPr sz="600" b="1" spc="-5" dirty="0">
                <a:solidFill>
                  <a:srgbClr val="231F20"/>
                </a:solidFill>
                <a:latin typeface="Arial" panose="020B0604020202020204" pitchFamily="34" charset="0"/>
                <a:cs typeface="Arial" panose="020B0604020202020204" pitchFamily="34" charset="0"/>
              </a:rPr>
              <a:t>future </a:t>
            </a:r>
            <a:r>
              <a:rPr sz="600" b="1" dirty="0">
                <a:solidFill>
                  <a:srgbClr val="231F20"/>
                </a:solidFill>
                <a:latin typeface="Arial" panose="020B0604020202020204" pitchFamily="34" charset="0"/>
                <a:cs typeface="Arial" panose="020B0604020202020204" pitchFamily="34" charset="0"/>
              </a:rPr>
              <a:t>of technology in supermarkets (10</a:t>
            </a:r>
            <a:r>
              <a:rPr sz="600" b="1" spc="-15"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90805">
              <a:lnSpc>
                <a:spcPts val="700"/>
              </a:lnSpc>
              <a:spcBef>
                <a:spcPts val="305"/>
              </a:spcBef>
            </a:pPr>
            <a:r>
              <a:rPr lang="en-US"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Discuss how technology has changed in supermarkets. What</a:t>
            </a:r>
            <a:r>
              <a:rPr lang="en-GB" sz="600" dirty="0">
                <a:solidFill>
                  <a:srgbClr val="231F20"/>
                </a:solidFill>
                <a:latin typeface="Arial" panose="020B0604020202020204" pitchFamily="34" charset="0"/>
                <a:cs typeface="Arial" panose="020B0604020202020204" pitchFamily="34" charset="0"/>
              </a:rPr>
              <a:t> </a:t>
            </a:r>
          </a:p>
          <a:p>
            <a:pPr marR="90805">
              <a:lnSpc>
                <a:spcPts val="700"/>
              </a:lnSpc>
              <a:spcBef>
                <a:spcPts val="305"/>
              </a:spcBef>
            </a:pP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technology have the students seen in supermarkets </a:t>
            </a:r>
            <a:r>
              <a:rPr sz="600" spc="-5" dirty="0">
                <a:solidFill>
                  <a:srgbClr val="231F20"/>
                </a:solidFill>
                <a:latin typeface="Arial" panose="020B0604020202020204" pitchFamily="34" charset="0"/>
                <a:cs typeface="Arial" panose="020B0604020202020204" pitchFamily="34" charset="0"/>
              </a:rPr>
              <a:t>recently?</a:t>
            </a:r>
            <a:r>
              <a:rPr sz="600" spc="-70" dirty="0">
                <a:solidFill>
                  <a:srgbClr val="231F20"/>
                </a:solidFill>
                <a:latin typeface="Arial" panose="020B0604020202020204" pitchFamily="34" charset="0"/>
                <a:cs typeface="Arial" panose="020B0604020202020204" pitchFamily="34" charset="0"/>
              </a:rPr>
              <a:t> </a:t>
            </a:r>
            <a:br>
              <a:rPr lang="en-GB" sz="600" spc="-70" dirty="0">
                <a:solidFill>
                  <a:srgbClr val="231F20"/>
                </a:solidFill>
                <a:latin typeface="Arial" panose="020B0604020202020204" pitchFamily="34" charset="0"/>
                <a:cs typeface="Arial" panose="020B0604020202020204" pitchFamily="34" charset="0"/>
              </a:rPr>
            </a:br>
            <a:r>
              <a:rPr sz="600" dirty="0">
                <a:solidFill>
                  <a:srgbClr val="231F20"/>
                </a:solidFill>
                <a:latin typeface="Arial" panose="020B0604020202020204" pitchFamily="34" charset="0"/>
                <a:cs typeface="Arial" panose="020B0604020202020204" pitchFamily="34" charset="0"/>
              </a:rPr>
              <a:t>(Scan</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as you shop, self service checkouts, online shopping, </a:t>
            </a:r>
            <a:br>
              <a:rPr lang="en-GB" sz="600" dirty="0">
                <a:solidFill>
                  <a:srgbClr val="231F20"/>
                </a:solidFill>
                <a:latin typeface="Arial" panose="020B0604020202020204" pitchFamily="34" charset="0"/>
                <a:cs typeface="Arial" panose="020B0604020202020204" pitchFamily="34" charset="0"/>
              </a:rPr>
            </a:br>
            <a:r>
              <a:rPr sz="600" spc="-5" dirty="0">
                <a:solidFill>
                  <a:srgbClr val="231F20"/>
                </a:solidFill>
                <a:latin typeface="Arial" panose="020B0604020202020204" pitchFamily="34" charset="0"/>
                <a:cs typeface="Arial" panose="020B0604020202020204" pitchFamily="34" charset="0"/>
              </a:rPr>
              <a:t>reward</a:t>
            </a:r>
            <a:r>
              <a:rPr sz="600" spc="-85"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cards,</a:t>
            </a:r>
            <a:r>
              <a:rPr lang="en-GB"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shopping</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apps).</a:t>
            </a:r>
            <a:endParaRPr sz="600" dirty="0">
              <a:latin typeface="Arial" panose="020B0604020202020204" pitchFamily="34" charset="0"/>
              <a:cs typeface="Arial" panose="020B0604020202020204" pitchFamily="34" charset="0"/>
            </a:endParaRPr>
          </a:p>
          <a:p>
            <a:pPr marR="435609">
              <a:lnSpc>
                <a:spcPts val="700"/>
              </a:lnSpc>
              <a:spcBef>
                <a:spcPts val="305"/>
              </a:spcBef>
            </a:pPr>
            <a:r>
              <a:rPr sz="600" spc="-5" dirty="0">
                <a:solidFill>
                  <a:srgbClr val="231F20"/>
                </a:solidFill>
                <a:latin typeface="Arial" panose="020B0604020202020204" pitchFamily="34" charset="0"/>
                <a:cs typeface="Arial" panose="020B0604020202020204" pitchFamily="34" charset="0"/>
              </a:rPr>
              <a:t>Watch </a:t>
            </a:r>
            <a:r>
              <a:rPr sz="600" dirty="0">
                <a:solidFill>
                  <a:srgbClr val="231F20"/>
                </a:solidFill>
                <a:latin typeface="Arial" panose="020B0604020202020204" pitchFamily="34" charset="0"/>
                <a:cs typeface="Arial" panose="020B0604020202020204" pitchFamily="34" charset="0"/>
              </a:rPr>
              <a:t>the following clip</a:t>
            </a:r>
            <a:r>
              <a:rPr lang="en-US" sz="600" dirty="0">
                <a:solidFill>
                  <a:srgbClr val="231F20"/>
                </a:solidFill>
                <a:latin typeface="Arial" panose="020B0604020202020204" pitchFamily="34" charset="0"/>
                <a:cs typeface="Arial" panose="020B0604020202020204" pitchFamily="34" charset="0"/>
              </a:rPr>
              <a:t>s</a:t>
            </a:r>
            <a:r>
              <a:rPr sz="600" dirty="0">
                <a:solidFill>
                  <a:srgbClr val="231F20"/>
                </a:solidFill>
                <a:latin typeface="Arial" panose="020B0604020202020204" pitchFamily="34" charset="0"/>
                <a:cs typeface="Arial" panose="020B0604020202020204" pitchFamily="34" charset="0"/>
              </a:rPr>
              <a:t> </a:t>
            </a:r>
            <a:r>
              <a:rPr lang="en-US" sz="600" dirty="0">
                <a:solidFill>
                  <a:srgbClr val="231F20"/>
                </a:solidFill>
                <a:latin typeface="Arial" panose="020B0604020202020204" pitchFamily="34" charset="0"/>
                <a:cs typeface="Arial" panose="020B0604020202020204" pitchFamily="34" charset="0"/>
              </a:rPr>
              <a:t>about tech that has been used in retail :</a:t>
            </a:r>
            <a:r>
              <a:rPr sz="600" dirty="0">
                <a:solidFill>
                  <a:srgbClr val="231F20"/>
                </a:solidFill>
                <a:latin typeface="Arial" panose="020B0604020202020204" pitchFamily="34" charset="0"/>
                <a:cs typeface="Arial" panose="020B0604020202020204" pitchFamily="34" charset="0"/>
              </a:rPr>
              <a:t> </a:t>
            </a:r>
            <a:endParaRPr lang="en-US" sz="600" dirty="0">
              <a:solidFill>
                <a:srgbClr val="231F20"/>
              </a:solidFill>
              <a:latin typeface="Arial" panose="020B0604020202020204" pitchFamily="34" charset="0"/>
              <a:cs typeface="Arial" panose="020B0604020202020204" pitchFamily="34" charset="0"/>
            </a:endParaRPr>
          </a:p>
          <a:p>
            <a:pPr marR="435609">
              <a:lnSpc>
                <a:spcPts val="700"/>
              </a:lnSpc>
              <a:spcBef>
                <a:spcPts val="305"/>
              </a:spcBef>
            </a:pPr>
            <a:r>
              <a:rPr sz="600" dirty="0">
                <a:solidFill>
                  <a:srgbClr val="231F20"/>
                </a:solidFill>
                <a:latin typeface="Arial" panose="020B0604020202020204" pitchFamily="34" charset="0"/>
                <a:cs typeface="Arial" panose="020B0604020202020204" pitchFamily="34" charset="0"/>
              </a:rPr>
              <a:t>Amazon Go</a:t>
            </a:r>
            <a:r>
              <a:rPr lang="en-US" sz="600" dirty="0">
                <a:solidFill>
                  <a:srgbClr val="231F20"/>
                </a:solidFill>
                <a:latin typeface="Arial" panose="020B0604020202020204" pitchFamily="34" charset="0"/>
                <a:cs typeface="Arial" panose="020B0604020202020204" pitchFamily="34" charset="0"/>
              </a:rPr>
              <a:t> </a:t>
            </a:r>
            <a:r>
              <a:rPr lang="en-US" sz="600" dirty="0" err="1">
                <a:solidFill>
                  <a:srgbClr val="231F20"/>
                </a:solidFill>
                <a:latin typeface="Arial" panose="020B0604020202020204" pitchFamily="34" charset="0"/>
                <a:cs typeface="Arial" panose="020B0604020202020204" pitchFamily="34" charset="0"/>
              </a:rPr>
              <a:t>cashierless</a:t>
            </a:r>
            <a:r>
              <a:rPr lang="en-US" sz="600" dirty="0">
                <a:solidFill>
                  <a:srgbClr val="231F20"/>
                </a:solidFill>
                <a:latin typeface="Arial" panose="020B0604020202020204" pitchFamily="34" charset="0"/>
                <a:cs typeface="Arial" panose="020B0604020202020204" pitchFamily="34" charset="0"/>
              </a:rPr>
              <a:t> </a:t>
            </a:r>
            <a:r>
              <a:rPr sz="600" spc="-9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supermarkets</a:t>
            </a:r>
            <a:r>
              <a:rPr lang="en-US" sz="600" dirty="0">
                <a:solidFill>
                  <a:srgbClr val="231F20"/>
                </a:solidFill>
                <a:latin typeface="Arial" panose="020B0604020202020204" pitchFamily="34" charset="0"/>
                <a:cs typeface="Arial" panose="020B0604020202020204" pitchFamily="34" charset="0"/>
              </a:rPr>
              <a:t>: </a:t>
            </a:r>
            <a:r>
              <a:rPr sz="600" u="sng" spc="-5" dirty="0">
                <a:solidFill>
                  <a:srgbClr val="231F20"/>
                </a:solidFill>
                <a:uFill>
                  <a:solidFill>
                    <a:srgbClr val="231F20"/>
                  </a:solidFill>
                </a:uFill>
                <a:latin typeface="Arial" panose="020B0604020202020204" pitchFamily="34" charset="0"/>
                <a:cs typeface="Arial" panose="020B0604020202020204" pitchFamily="34" charset="0"/>
                <a:hlinkClick r:id="rId3"/>
              </a:rPr>
              <a:t>https://www.youtube.com/watch?v=NrmMk1Myrxc</a:t>
            </a:r>
            <a:endParaRPr lang="en-US" sz="600" u="sng" spc="-5" dirty="0">
              <a:solidFill>
                <a:srgbClr val="231F20"/>
              </a:solidFill>
              <a:uFill>
                <a:solidFill>
                  <a:srgbClr val="231F20"/>
                </a:solidFill>
              </a:uFill>
              <a:latin typeface="Arial" panose="020B0604020202020204" pitchFamily="34" charset="0"/>
              <a:cs typeface="Arial" panose="020B0604020202020204" pitchFamily="34" charset="0"/>
            </a:endParaRPr>
          </a:p>
          <a:p>
            <a:pPr marR="435609">
              <a:lnSpc>
                <a:spcPts val="700"/>
              </a:lnSpc>
              <a:spcBef>
                <a:spcPts val="305"/>
              </a:spcBef>
            </a:pPr>
            <a:r>
              <a:rPr lang="en-GB" sz="600" spc="-5" dirty="0">
                <a:solidFill>
                  <a:srgbClr val="231F20"/>
                </a:solidFill>
                <a:uFill>
                  <a:solidFill>
                    <a:srgbClr val="231F20"/>
                  </a:solidFill>
                </a:uFill>
                <a:latin typeface="Arial" panose="020B0604020202020204" pitchFamily="34" charset="0"/>
                <a:cs typeface="Arial" panose="020B0604020202020204" pitchFamily="34" charset="0"/>
              </a:rPr>
              <a:t>(these are being closed in the UK, why do students think this might be?)</a:t>
            </a:r>
            <a:endParaRPr lang="en-US" sz="600" spc="-5" dirty="0">
              <a:solidFill>
                <a:srgbClr val="231F20"/>
              </a:solidFill>
              <a:uFill>
                <a:solidFill>
                  <a:srgbClr val="231F20"/>
                </a:solidFill>
              </a:uFill>
              <a:latin typeface="Arial" panose="020B0604020202020204" pitchFamily="34" charset="0"/>
              <a:cs typeface="Arial" panose="020B0604020202020204" pitchFamily="34" charset="0"/>
            </a:endParaRPr>
          </a:p>
          <a:p>
            <a:pPr marR="435609">
              <a:lnSpc>
                <a:spcPts val="700"/>
              </a:lnSpc>
              <a:spcBef>
                <a:spcPts val="305"/>
              </a:spcBef>
            </a:pPr>
            <a:r>
              <a:rPr lang="en-GB" sz="600" spc="-5" dirty="0">
                <a:solidFill>
                  <a:srgbClr val="231F20"/>
                </a:solidFill>
                <a:uFill>
                  <a:solidFill>
                    <a:srgbClr val="231F20"/>
                  </a:solidFill>
                </a:uFill>
                <a:latin typeface="Arial" panose="020B0604020202020204" pitchFamily="34" charset="0"/>
                <a:cs typeface="Arial" panose="020B0604020202020204" pitchFamily="34" charset="0"/>
              </a:rPr>
              <a:t>Amazon Dash Cart: https://www.youtube.com/watch?v=Re2IIov7dz8</a:t>
            </a:r>
            <a:endParaRPr sz="600" dirty="0">
              <a:latin typeface="Arial" panose="020B0604020202020204" pitchFamily="34" charset="0"/>
              <a:cs typeface="Arial" panose="020B0604020202020204" pitchFamily="34" charset="0"/>
            </a:endParaRPr>
          </a:p>
          <a:p>
            <a:pPr marR="5080">
              <a:lnSpc>
                <a:spcPts val="700"/>
              </a:lnSpc>
              <a:spcBef>
                <a:spcPts val="280"/>
              </a:spcBef>
            </a:pPr>
            <a:r>
              <a:rPr sz="600" dirty="0">
                <a:solidFill>
                  <a:srgbClr val="231F20"/>
                </a:solidFill>
                <a:latin typeface="Arial" panose="020B0604020202020204" pitchFamily="34" charset="0"/>
                <a:cs typeface="Arial" panose="020B0604020202020204" pitchFamily="34" charset="0"/>
              </a:rPr>
              <a:t>Discuss the video</a:t>
            </a:r>
            <a:r>
              <a:rPr lang="en-US" sz="600" dirty="0">
                <a:solidFill>
                  <a:srgbClr val="231F20"/>
                </a:solidFill>
                <a:latin typeface="Arial" panose="020B0604020202020204" pitchFamily="34" charset="0"/>
                <a:cs typeface="Arial" panose="020B0604020202020204" pitchFamily="34" charset="0"/>
              </a:rPr>
              <a:t>s</a:t>
            </a:r>
            <a:r>
              <a:rPr sz="600" dirty="0">
                <a:solidFill>
                  <a:srgbClr val="231F20"/>
                </a:solidFill>
                <a:latin typeface="Arial" panose="020B0604020202020204" pitchFamily="34" charset="0"/>
                <a:cs typeface="Arial" panose="020B0604020202020204" pitchFamily="34" charset="0"/>
              </a:rPr>
              <a:t>: </a:t>
            </a:r>
            <a:r>
              <a:rPr sz="600" spc="-10" dirty="0">
                <a:solidFill>
                  <a:srgbClr val="231F20"/>
                </a:solidFill>
                <a:latin typeface="Arial" panose="020B0604020202020204" pitchFamily="34" charset="0"/>
                <a:cs typeface="Arial" panose="020B0604020202020204" pitchFamily="34" charset="0"/>
              </a:rPr>
              <a:t>Would </a:t>
            </a:r>
            <a:r>
              <a:rPr sz="600" dirty="0">
                <a:solidFill>
                  <a:srgbClr val="231F20"/>
                </a:solidFill>
                <a:latin typeface="Arial" panose="020B0604020202020204" pitchFamily="34" charset="0"/>
                <a:cs typeface="Arial" panose="020B0604020202020204" pitchFamily="34" charset="0"/>
              </a:rPr>
              <a:t>you like to shop like this? What </a:t>
            </a:r>
            <a:r>
              <a:rPr sz="600" spc="-5" dirty="0">
                <a:solidFill>
                  <a:srgbClr val="231F20"/>
                </a:solidFill>
                <a:latin typeface="Arial" panose="020B0604020202020204" pitchFamily="34" charset="0"/>
                <a:cs typeface="Arial" panose="020B0604020202020204" pitchFamily="34" charset="0"/>
              </a:rPr>
              <a:t>are </a:t>
            </a:r>
            <a:r>
              <a:rPr sz="600" dirty="0">
                <a:solidFill>
                  <a:srgbClr val="231F20"/>
                </a:solidFill>
                <a:latin typeface="Arial" panose="020B0604020202020204" pitchFamily="34" charset="0"/>
                <a:cs typeface="Arial" panose="020B0604020202020204" pitchFamily="34" charset="0"/>
              </a:rPr>
              <a:t>the</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advantages/disadvantages? Does this type of shop still </a:t>
            </a:r>
            <a:r>
              <a:rPr sz="600" spc="-5" dirty="0">
                <a:solidFill>
                  <a:srgbClr val="231F20"/>
                </a:solidFill>
                <a:latin typeface="Arial" panose="020B0604020202020204" pitchFamily="34" charset="0"/>
                <a:cs typeface="Arial" panose="020B0604020202020204" pitchFamily="34" charset="0"/>
              </a:rPr>
              <a:t>require</a:t>
            </a:r>
            <a:r>
              <a:rPr sz="600" spc="-95" dirty="0">
                <a:solidFill>
                  <a:srgbClr val="231F20"/>
                </a:solidFill>
                <a:latin typeface="Arial" panose="020B0604020202020204" pitchFamily="34" charset="0"/>
                <a:cs typeface="Arial" panose="020B0604020202020204" pitchFamily="34" charset="0"/>
              </a:rPr>
              <a:t> </a:t>
            </a:r>
            <a:br>
              <a:rPr lang="en-GB" sz="600" spc="-95" dirty="0">
                <a:solidFill>
                  <a:srgbClr val="231F20"/>
                </a:solidFill>
                <a:latin typeface="Arial" panose="020B0604020202020204" pitchFamily="34" charset="0"/>
                <a:cs typeface="Arial" panose="020B0604020202020204" pitchFamily="34" charset="0"/>
              </a:rPr>
            </a:br>
            <a:r>
              <a:rPr sz="600" dirty="0">
                <a:solidFill>
                  <a:srgbClr val="231F20"/>
                </a:solidFill>
                <a:latin typeface="Arial" panose="020B0604020202020204" pitchFamily="34" charset="0"/>
                <a:cs typeface="Arial" panose="020B0604020202020204" pitchFamily="34" charset="0"/>
              </a:rPr>
              <a:t>human</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employees and</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why?</a:t>
            </a:r>
            <a:r>
              <a:rPr lang="en-US" sz="600" dirty="0">
                <a:solidFill>
                  <a:srgbClr val="231F20"/>
                </a:solidFill>
                <a:latin typeface="Arial" panose="020B0604020202020204" pitchFamily="34" charset="0"/>
                <a:cs typeface="Arial" panose="020B0604020202020204" pitchFamily="34" charset="0"/>
              </a:rPr>
              <a:t> </a:t>
            </a:r>
            <a:r>
              <a:rPr lang="en-US" sz="600" spc="-15" dirty="0">
                <a:solidFill>
                  <a:srgbClr val="231F20"/>
                </a:solidFill>
                <a:latin typeface="Arial" panose="020B0604020202020204" pitchFamily="34" charset="0"/>
                <a:cs typeface="Arial" panose="020B0604020202020204" pitchFamily="34" charset="0"/>
              </a:rPr>
              <a:t>What</a:t>
            </a:r>
            <a:r>
              <a:rPr lang="en-US" sz="600" spc="-25"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do</a:t>
            </a:r>
            <a:r>
              <a:rPr lang="en-US" sz="600" spc="-20"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the</a:t>
            </a:r>
            <a:r>
              <a:rPr lang="en-US" sz="600" spc="-25" dirty="0">
                <a:solidFill>
                  <a:srgbClr val="231F20"/>
                </a:solidFill>
                <a:latin typeface="Arial" panose="020B0604020202020204" pitchFamily="34" charset="0"/>
                <a:cs typeface="Arial" panose="020B0604020202020204" pitchFamily="34" charset="0"/>
              </a:rPr>
              <a:t> </a:t>
            </a:r>
            <a:r>
              <a:rPr lang="en-US" sz="600" spc="-15" dirty="0">
                <a:solidFill>
                  <a:srgbClr val="231F20"/>
                </a:solidFill>
                <a:latin typeface="Arial" panose="020B0604020202020204" pitchFamily="34" charset="0"/>
                <a:cs typeface="Arial" panose="020B0604020202020204" pitchFamily="34" charset="0"/>
              </a:rPr>
              <a:t>students</a:t>
            </a:r>
            <a:r>
              <a:rPr lang="en-US" sz="600" spc="-20" dirty="0">
                <a:solidFill>
                  <a:srgbClr val="231F20"/>
                </a:solidFill>
                <a:latin typeface="Arial" panose="020B0604020202020204" pitchFamily="34" charset="0"/>
                <a:cs typeface="Arial" panose="020B0604020202020204" pitchFamily="34" charset="0"/>
              </a:rPr>
              <a:t> </a:t>
            </a:r>
            <a:r>
              <a:rPr lang="en-US" sz="600" spc="-15" dirty="0">
                <a:solidFill>
                  <a:srgbClr val="231F20"/>
                </a:solidFill>
                <a:latin typeface="Arial" panose="020B0604020202020204" pitchFamily="34" charset="0"/>
                <a:cs typeface="Arial" panose="020B0604020202020204" pitchFamily="34" charset="0"/>
              </a:rPr>
              <a:t>think</a:t>
            </a:r>
            <a:r>
              <a:rPr lang="en-US" sz="600" spc="-20" dirty="0">
                <a:solidFill>
                  <a:srgbClr val="231F20"/>
                </a:solidFill>
                <a:latin typeface="Arial" panose="020B0604020202020204" pitchFamily="34" charset="0"/>
                <a:cs typeface="Arial" panose="020B0604020202020204" pitchFamily="34" charset="0"/>
              </a:rPr>
              <a:t> </a:t>
            </a:r>
            <a:r>
              <a:rPr lang="en-US" sz="600" spc="-15" dirty="0">
                <a:solidFill>
                  <a:srgbClr val="231F20"/>
                </a:solidFill>
                <a:latin typeface="Arial" panose="020B0604020202020204" pitchFamily="34" charset="0"/>
                <a:cs typeface="Arial" panose="020B0604020202020204" pitchFamily="34" charset="0"/>
              </a:rPr>
              <a:t>tech</a:t>
            </a:r>
            <a:r>
              <a:rPr lang="en-US" sz="600" spc="-25"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in                              </a:t>
            </a:r>
            <a:r>
              <a:rPr lang="en-US" sz="600" spc="-25" dirty="0">
                <a:solidFill>
                  <a:srgbClr val="231F20"/>
                </a:solidFill>
                <a:latin typeface="Arial" panose="020B0604020202020204" pitchFamily="34" charset="0"/>
                <a:cs typeface="Arial" panose="020B0604020202020204" pitchFamily="34" charset="0"/>
              </a:rPr>
              <a:t>supermarkets will </a:t>
            </a:r>
            <a:r>
              <a:rPr lang="en-US" sz="600" spc="-10" dirty="0">
                <a:solidFill>
                  <a:srgbClr val="231F20"/>
                </a:solidFill>
                <a:latin typeface="Arial" panose="020B0604020202020204" pitchFamily="34" charset="0"/>
                <a:cs typeface="Arial" panose="020B0604020202020204" pitchFamily="34" charset="0"/>
              </a:rPr>
              <a:t>be</a:t>
            </a:r>
            <a:r>
              <a:rPr lang="en-US" sz="600" spc="-20" dirty="0">
                <a:solidFill>
                  <a:srgbClr val="231F20"/>
                </a:solidFill>
                <a:latin typeface="Arial" panose="020B0604020202020204" pitchFamily="34" charset="0"/>
                <a:cs typeface="Arial" panose="020B0604020202020204" pitchFamily="34" charset="0"/>
              </a:rPr>
              <a:t> </a:t>
            </a:r>
            <a:r>
              <a:rPr lang="en-US" sz="600" spc="-15" dirty="0">
                <a:solidFill>
                  <a:srgbClr val="231F20"/>
                </a:solidFill>
                <a:latin typeface="Arial" panose="020B0604020202020204" pitchFamily="34" charset="0"/>
                <a:cs typeface="Arial" panose="020B0604020202020204" pitchFamily="34" charset="0"/>
              </a:rPr>
              <a:t>like</a:t>
            </a:r>
            <a:r>
              <a:rPr lang="en-US" sz="600" spc="-20"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in</a:t>
            </a:r>
            <a:r>
              <a:rPr lang="en-US" sz="600" spc="-25"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the</a:t>
            </a:r>
            <a:r>
              <a:rPr lang="en-US" sz="600" spc="-20" dirty="0">
                <a:solidFill>
                  <a:srgbClr val="231F20"/>
                </a:solidFill>
                <a:latin typeface="Arial" panose="020B0604020202020204" pitchFamily="34" charset="0"/>
                <a:cs typeface="Arial" panose="020B0604020202020204" pitchFamily="34" charset="0"/>
              </a:rPr>
              <a:t> future?</a:t>
            </a:r>
            <a:endParaRPr lang="en-US" sz="600" dirty="0">
              <a:latin typeface="Arial" panose="020B0604020202020204" pitchFamily="34" charset="0"/>
              <a:cs typeface="Arial" panose="020B0604020202020204" pitchFamily="34" charset="0"/>
            </a:endParaRPr>
          </a:p>
          <a:p>
            <a:pPr marR="5080">
              <a:lnSpc>
                <a:spcPts val="700"/>
              </a:lnSpc>
              <a:spcBef>
                <a:spcPts val="280"/>
              </a:spcBef>
            </a:pPr>
            <a:endParaRPr sz="600" dirty="0">
              <a:latin typeface="Arial" panose="020B0604020202020204" pitchFamily="34" charset="0"/>
              <a:cs typeface="Arial" panose="020B0604020202020204" pitchFamily="34" charset="0"/>
            </a:endParaRPr>
          </a:p>
        </p:txBody>
      </p:sp>
      <p:sp>
        <p:nvSpPr>
          <p:cNvPr id="15" name="object 15"/>
          <p:cNvSpPr/>
          <p:nvPr/>
        </p:nvSpPr>
        <p:spPr>
          <a:xfrm>
            <a:off x="5615733" y="4220336"/>
            <a:ext cx="2397967" cy="1390612"/>
          </a:xfrm>
          <a:custGeom>
            <a:avLst/>
            <a:gdLst/>
            <a:ahLst/>
            <a:cxnLst/>
            <a:rect l="l" t="t" r="r" b="b"/>
            <a:pathLst>
              <a:path w="2540634" h="1365885">
                <a:moveTo>
                  <a:pt x="0" y="1365377"/>
                </a:moveTo>
                <a:lnTo>
                  <a:pt x="2540342" y="1365377"/>
                </a:lnTo>
                <a:lnTo>
                  <a:pt x="2540342" y="0"/>
                </a:lnTo>
                <a:lnTo>
                  <a:pt x="0" y="0"/>
                </a:lnTo>
                <a:lnTo>
                  <a:pt x="0" y="1365377"/>
                </a:lnTo>
                <a:close/>
              </a:path>
            </a:pathLst>
          </a:custGeom>
          <a:ln w="6350">
            <a:solidFill>
              <a:srgbClr val="BCBEC0"/>
            </a:solidFill>
          </a:ln>
        </p:spPr>
        <p:txBody>
          <a:bodyPr wrap="square" lIns="0" tIns="0" rIns="0" bIns="0" rtlCol="0">
            <a:noAutofit/>
          </a:bodyPr>
          <a:lstStyle/>
          <a:p>
            <a:endParaRPr/>
          </a:p>
        </p:txBody>
      </p:sp>
      <p:sp>
        <p:nvSpPr>
          <p:cNvPr id="16" name="object 16"/>
          <p:cNvSpPr txBox="1"/>
          <p:nvPr/>
        </p:nvSpPr>
        <p:spPr>
          <a:xfrm>
            <a:off x="5689871" y="4217770"/>
            <a:ext cx="185197"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6</a:t>
            </a:r>
            <a:endParaRPr sz="2300">
              <a:latin typeface="Poppins"/>
              <a:cs typeface="Poppins"/>
            </a:endParaRPr>
          </a:p>
        </p:txBody>
      </p:sp>
      <p:sp>
        <p:nvSpPr>
          <p:cNvPr id="17" name="object 17"/>
          <p:cNvSpPr txBox="1"/>
          <p:nvPr/>
        </p:nvSpPr>
        <p:spPr>
          <a:xfrm>
            <a:off x="5689871" y="4489118"/>
            <a:ext cx="2260329" cy="969644"/>
          </a:xfrm>
          <a:prstGeom prst="rect">
            <a:avLst/>
          </a:prstGeom>
        </p:spPr>
        <p:txBody>
          <a:bodyPr vert="horz" wrap="square" lIns="0" tIns="45720" rIns="0" bIns="0" rtlCol="0">
            <a:noAutofit/>
          </a:bodyPr>
          <a:lstStyle/>
          <a:p>
            <a:pPr>
              <a:lnSpc>
                <a:spcPct val="100000"/>
              </a:lnSpc>
              <a:spcBef>
                <a:spcPts val="360"/>
              </a:spcBef>
            </a:pPr>
            <a:r>
              <a:rPr sz="600" b="1" spc="-20" dirty="0">
                <a:solidFill>
                  <a:srgbClr val="231F20"/>
                </a:solidFill>
                <a:latin typeface="Arial" panose="020B0604020202020204" pitchFamily="34" charset="0"/>
                <a:cs typeface="Arial" panose="020B0604020202020204" pitchFamily="34" charset="0"/>
              </a:rPr>
              <a:t>Tech </a:t>
            </a:r>
            <a:r>
              <a:rPr sz="600" b="1" dirty="0">
                <a:solidFill>
                  <a:srgbClr val="231F20"/>
                </a:solidFill>
                <a:latin typeface="Arial" panose="020B0604020202020204" pitchFamily="34" charset="0"/>
                <a:cs typeface="Arial" panose="020B0604020202020204" pitchFamily="34" charset="0"/>
              </a:rPr>
              <a:t>in fashion </a:t>
            </a:r>
            <a:r>
              <a:rPr sz="600" b="1" spc="-5" dirty="0">
                <a:solidFill>
                  <a:srgbClr val="231F20"/>
                </a:solidFill>
                <a:latin typeface="Arial" panose="020B0604020202020204" pitchFamily="34" charset="0"/>
                <a:cs typeface="Arial" panose="020B0604020202020204" pitchFamily="34" charset="0"/>
              </a:rPr>
              <a:t>retail</a:t>
            </a:r>
            <a:r>
              <a:rPr lang="en-GB" sz="600" b="1" spc="-5"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(10</a:t>
            </a:r>
            <a:r>
              <a:rPr sz="600" b="1" spc="15"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60325">
              <a:lnSpc>
                <a:spcPts val="700"/>
              </a:lnSpc>
              <a:spcBef>
                <a:spcPts val="305"/>
              </a:spcBef>
            </a:pPr>
            <a:r>
              <a:rPr sz="600" dirty="0">
                <a:solidFill>
                  <a:srgbClr val="231F20"/>
                </a:solidFill>
                <a:latin typeface="Arial" panose="020B0604020202020204" pitchFamily="34" charset="0"/>
                <a:cs typeface="Arial" panose="020B0604020202020204" pitchFamily="34" charset="0"/>
              </a:rPr>
              <a:t>Ask the students if any of them would like a job in fashion when</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they </a:t>
            </a:r>
            <a:r>
              <a:rPr sz="600" spc="-5" dirty="0">
                <a:solidFill>
                  <a:srgbClr val="231F20"/>
                </a:solidFill>
                <a:latin typeface="Arial" panose="020B0604020202020204" pitchFamily="34" charset="0"/>
                <a:cs typeface="Arial" panose="020B0604020202020204" pitchFamily="34" charset="0"/>
              </a:rPr>
              <a:t>are </a:t>
            </a:r>
            <a:r>
              <a:rPr sz="600" dirty="0">
                <a:solidFill>
                  <a:srgbClr val="231F20"/>
                </a:solidFill>
                <a:latin typeface="Arial" panose="020B0604020202020204" pitchFamily="34" charset="0"/>
                <a:cs typeface="Arial" panose="020B0604020202020204" pitchFamily="34" charset="0"/>
              </a:rPr>
              <a:t>older? </a:t>
            </a:r>
            <a:r>
              <a:rPr sz="600" spc="-5" dirty="0">
                <a:solidFill>
                  <a:srgbClr val="231F20"/>
                </a:solidFill>
                <a:latin typeface="Arial" panose="020B0604020202020204" pitchFamily="34" charset="0"/>
                <a:cs typeface="Arial" panose="020B0604020202020204" pitchFamily="34" charset="0"/>
              </a:rPr>
              <a:t>Watch </a:t>
            </a:r>
            <a:r>
              <a:rPr sz="600" dirty="0">
                <a:solidFill>
                  <a:srgbClr val="231F20"/>
                </a:solidFill>
                <a:latin typeface="Arial" panose="020B0604020202020204" pitchFamily="34" charset="0"/>
                <a:cs typeface="Arial" panose="020B0604020202020204" pitchFamily="34" charset="0"/>
              </a:rPr>
              <a:t>the following clip and discuss the </a:t>
            </a:r>
            <a:r>
              <a:rPr sz="600" spc="-5" dirty="0">
                <a:solidFill>
                  <a:srgbClr val="231F20"/>
                </a:solidFill>
                <a:latin typeface="Arial" panose="020B0604020202020204" pitchFamily="34" charset="0"/>
                <a:cs typeface="Arial" panose="020B0604020202020204" pitchFamily="34" charset="0"/>
              </a:rPr>
              <a:t>different</a:t>
            </a:r>
            <a:r>
              <a:rPr lang="en-GB"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jobs which involve </a:t>
            </a:r>
            <a:r>
              <a:rPr sz="600" spc="-5" dirty="0">
                <a:solidFill>
                  <a:srgbClr val="231F20"/>
                </a:solidFill>
                <a:latin typeface="Arial" panose="020B0604020202020204" pitchFamily="34" charset="0"/>
                <a:cs typeface="Arial" panose="020B0604020202020204" pitchFamily="34" charset="0"/>
              </a:rPr>
              <a:t>technology. </a:t>
            </a:r>
            <a:r>
              <a:rPr sz="600" dirty="0">
                <a:solidFill>
                  <a:srgbClr val="231F20"/>
                </a:solidFill>
                <a:latin typeface="Arial" panose="020B0604020202020204" pitchFamily="34" charset="0"/>
                <a:cs typeface="Arial" panose="020B0604020202020204" pitchFamily="34" charset="0"/>
              </a:rPr>
              <a:t>Use the information below the clip</a:t>
            </a:r>
            <a:r>
              <a:rPr sz="600" spc="-8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to</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discuss the skills needed to gain a </a:t>
            </a:r>
            <a:r>
              <a:rPr sz="600" spc="-5" dirty="0">
                <a:solidFill>
                  <a:srgbClr val="231F20"/>
                </a:solidFill>
                <a:latin typeface="Arial" panose="020B0604020202020204" pitchFamily="34" charset="0"/>
                <a:cs typeface="Arial" panose="020B0604020202020204" pitchFamily="34" charset="0"/>
              </a:rPr>
              <a:t>role </a:t>
            </a:r>
            <a:r>
              <a:rPr sz="600" dirty="0">
                <a:solidFill>
                  <a:srgbClr val="231F20"/>
                </a:solidFill>
                <a:latin typeface="Arial" panose="020B0604020202020204" pitchFamily="34" charset="0"/>
                <a:cs typeface="Arial" panose="020B0604020202020204" pitchFamily="34" charset="0"/>
              </a:rPr>
              <a:t>in textile</a:t>
            </a:r>
            <a:r>
              <a:rPr sz="600" spc="-3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design.</a:t>
            </a:r>
            <a:endParaRPr sz="600" dirty="0">
              <a:latin typeface="Arial" panose="020B0604020202020204" pitchFamily="34" charset="0"/>
              <a:cs typeface="Arial" panose="020B0604020202020204" pitchFamily="34" charset="0"/>
            </a:endParaRPr>
          </a:p>
          <a:p>
            <a:pPr marR="106045">
              <a:lnSpc>
                <a:spcPts val="700"/>
              </a:lnSpc>
              <a:spcBef>
                <a:spcPts val="285"/>
              </a:spcBef>
            </a:pPr>
            <a:r>
              <a:rPr sz="600" spc="-5" dirty="0">
                <a:solidFill>
                  <a:srgbClr val="231F20"/>
                </a:solidFill>
                <a:uFill>
                  <a:solidFill>
                    <a:srgbClr val="231F20"/>
                  </a:solidFill>
                </a:uFill>
                <a:latin typeface="Arial" panose="020B0604020202020204" pitchFamily="34" charset="0"/>
                <a:cs typeface="Arial" panose="020B0604020202020204" pitchFamily="34" charset="0"/>
                <a:hlinkClick r:id="rId4"/>
              </a:rPr>
              <a:t>https://www.firstcareers.co.uk/careers/what-is-like-to-be-a-textile-</a:t>
            </a:r>
            <a:r>
              <a:rPr sz="600" dirty="0">
                <a:solidFill>
                  <a:srgbClr val="231F20"/>
                </a:solidFill>
                <a:uFill>
                  <a:solidFill>
                    <a:srgbClr val="231F20"/>
                  </a:solidFill>
                </a:uFill>
                <a:latin typeface="Arial" panose="020B0604020202020204" pitchFamily="34" charset="0"/>
                <a:cs typeface="Arial" panose="020B0604020202020204" pitchFamily="34" charset="0"/>
                <a:hlinkClick r:id="rId4"/>
              </a:rPr>
              <a:t>designer</a:t>
            </a:r>
            <a:r>
              <a:rPr sz="600" dirty="0">
                <a:solidFill>
                  <a:srgbClr val="231F20"/>
                </a:solidFill>
                <a:latin typeface="Arial" panose="020B0604020202020204" pitchFamily="34" charset="0"/>
                <a:cs typeface="Arial" panose="020B0604020202020204" pitchFamily="34" charset="0"/>
                <a:hlinkClick r:id="rId4"/>
              </a:rPr>
              <a:t>/</a:t>
            </a:r>
            <a:endParaRPr lang="en-GB" sz="600" dirty="0">
              <a:solidFill>
                <a:srgbClr val="231F20"/>
              </a:solidFill>
              <a:latin typeface="Arial" panose="020B0604020202020204" pitchFamily="34" charset="0"/>
              <a:cs typeface="Arial" panose="020B0604020202020204" pitchFamily="34" charset="0"/>
            </a:endParaRPr>
          </a:p>
          <a:p>
            <a:pPr marR="5080">
              <a:lnSpc>
                <a:spcPts val="700"/>
              </a:lnSpc>
              <a:spcBef>
                <a:spcPts val="284"/>
              </a:spcBef>
            </a:pPr>
            <a:r>
              <a:rPr sz="600" spc="-15" dirty="0">
                <a:solidFill>
                  <a:srgbClr val="231F20"/>
                </a:solidFill>
                <a:latin typeface="Arial" panose="020B0604020202020204" pitchFamily="34" charset="0"/>
                <a:cs typeface="Arial" panose="020B0604020202020204" pitchFamily="34" charset="0"/>
              </a:rPr>
              <a:t>Would </a:t>
            </a:r>
            <a:r>
              <a:rPr sz="600" spc="-10" dirty="0">
                <a:solidFill>
                  <a:srgbClr val="231F20"/>
                </a:solidFill>
                <a:latin typeface="Arial" panose="020B0604020202020204" pitchFamily="34" charset="0"/>
                <a:cs typeface="Arial" panose="020B0604020202020204" pitchFamily="34" charset="0"/>
              </a:rPr>
              <a:t>any </a:t>
            </a:r>
            <a:r>
              <a:rPr sz="600" spc="-5" dirty="0">
                <a:solidFill>
                  <a:srgbClr val="231F20"/>
                </a:solidFill>
                <a:latin typeface="Arial" panose="020B0604020202020204" pitchFamily="34" charset="0"/>
                <a:cs typeface="Arial" panose="020B0604020202020204" pitchFamily="34" charset="0"/>
              </a:rPr>
              <a:t>of </a:t>
            </a:r>
            <a:r>
              <a:rPr sz="600" spc="-10" dirty="0">
                <a:solidFill>
                  <a:srgbClr val="231F20"/>
                </a:solidFill>
                <a:latin typeface="Arial" panose="020B0604020202020204" pitchFamily="34" charset="0"/>
                <a:cs typeface="Arial" panose="020B0604020202020204" pitchFamily="34" charset="0"/>
              </a:rPr>
              <a:t>the students like </a:t>
            </a:r>
            <a:r>
              <a:rPr sz="600" dirty="0">
                <a:solidFill>
                  <a:srgbClr val="231F20"/>
                </a:solidFill>
                <a:latin typeface="Arial" panose="020B0604020202020204" pitchFamily="34" charset="0"/>
                <a:cs typeface="Arial" panose="020B0604020202020204" pitchFamily="34" charset="0"/>
              </a:rPr>
              <a:t>a </a:t>
            </a:r>
            <a:r>
              <a:rPr sz="600" spc="-10" dirty="0">
                <a:solidFill>
                  <a:srgbClr val="231F20"/>
                </a:solidFill>
                <a:latin typeface="Arial" panose="020B0604020202020204" pitchFamily="34" charset="0"/>
                <a:cs typeface="Arial" panose="020B0604020202020204" pitchFamily="34" charset="0"/>
              </a:rPr>
              <a:t>career working with technology within</a:t>
            </a:r>
            <a:r>
              <a:rPr lang="en-GB" sz="600" spc="-1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a </a:t>
            </a:r>
            <a:r>
              <a:rPr sz="600" spc="-10" dirty="0">
                <a:solidFill>
                  <a:srgbClr val="231F20"/>
                </a:solidFill>
                <a:latin typeface="Arial" panose="020B0604020202020204" pitchFamily="34" charset="0"/>
                <a:cs typeface="Arial" panose="020B0604020202020204" pitchFamily="34" charset="0"/>
              </a:rPr>
              <a:t>fashion brand </a:t>
            </a:r>
            <a:r>
              <a:rPr sz="600" dirty="0">
                <a:solidFill>
                  <a:srgbClr val="231F20"/>
                </a:solidFill>
                <a:latin typeface="Arial" panose="020B0604020202020204" pitchFamily="34" charset="0"/>
                <a:cs typeface="Arial" panose="020B0604020202020204" pitchFamily="34" charset="0"/>
              </a:rPr>
              <a:t>– </a:t>
            </a:r>
            <a:r>
              <a:rPr sz="600" spc="-10" dirty="0">
                <a:solidFill>
                  <a:srgbClr val="231F20"/>
                </a:solidFill>
                <a:latin typeface="Arial" panose="020B0604020202020204" pitchFamily="34" charset="0"/>
                <a:cs typeface="Arial" panose="020B0604020202020204" pitchFamily="34" charset="0"/>
              </a:rPr>
              <a:t>whether </a:t>
            </a:r>
            <a:r>
              <a:rPr sz="600" spc="-20" dirty="0">
                <a:solidFill>
                  <a:srgbClr val="231F20"/>
                </a:solidFill>
                <a:latin typeface="Arial" panose="020B0604020202020204" pitchFamily="34" charset="0"/>
                <a:cs typeface="Arial" panose="020B0604020202020204" pitchFamily="34" charset="0"/>
              </a:rPr>
              <a:t>that’s </a:t>
            </a:r>
            <a:r>
              <a:rPr sz="600" spc="-10" dirty="0">
                <a:solidFill>
                  <a:srgbClr val="231F20"/>
                </a:solidFill>
                <a:latin typeface="Arial" panose="020B0604020202020204" pitchFamily="34" charset="0"/>
                <a:cs typeface="Arial" panose="020B0604020202020204" pitchFamily="34" charset="0"/>
              </a:rPr>
              <a:t>designing, distributing, producing</a:t>
            </a:r>
            <a:r>
              <a:rPr sz="600" spc="-90" dirty="0">
                <a:solidFill>
                  <a:srgbClr val="231F20"/>
                </a:solidFill>
                <a:latin typeface="Arial" panose="020B0604020202020204" pitchFamily="34" charset="0"/>
                <a:cs typeface="Arial" panose="020B0604020202020204" pitchFamily="34" charset="0"/>
              </a:rPr>
              <a:t> </a:t>
            </a:r>
            <a:r>
              <a:rPr sz="600" spc="-10" dirty="0">
                <a:solidFill>
                  <a:srgbClr val="231F20"/>
                </a:solidFill>
                <a:latin typeface="Arial" panose="020B0604020202020204" pitchFamily="34" charset="0"/>
                <a:cs typeface="Arial" panose="020B0604020202020204" pitchFamily="34" charset="0"/>
              </a:rPr>
              <a:t>etc?</a:t>
            </a:r>
            <a:endParaRPr sz="600" dirty="0">
              <a:latin typeface="Arial" panose="020B0604020202020204" pitchFamily="34" charset="0"/>
              <a:cs typeface="Arial" panose="020B0604020202020204" pitchFamily="34" charset="0"/>
            </a:endParaRPr>
          </a:p>
        </p:txBody>
      </p:sp>
      <p:sp>
        <p:nvSpPr>
          <p:cNvPr id="28" name="object 28"/>
          <p:cNvSpPr/>
          <p:nvPr/>
        </p:nvSpPr>
        <p:spPr>
          <a:xfrm>
            <a:off x="5615733" y="5723221"/>
            <a:ext cx="2397967" cy="1527810"/>
          </a:xfrm>
          <a:custGeom>
            <a:avLst/>
            <a:gdLst/>
            <a:ahLst/>
            <a:cxnLst/>
            <a:rect l="l" t="t" r="r" b="b"/>
            <a:pathLst>
              <a:path w="2540634" h="1527809">
                <a:moveTo>
                  <a:pt x="0" y="1527378"/>
                </a:moveTo>
                <a:lnTo>
                  <a:pt x="2540342" y="1527378"/>
                </a:lnTo>
                <a:lnTo>
                  <a:pt x="2540342" y="0"/>
                </a:lnTo>
                <a:lnTo>
                  <a:pt x="0" y="0"/>
                </a:lnTo>
                <a:lnTo>
                  <a:pt x="0" y="1527378"/>
                </a:lnTo>
                <a:close/>
              </a:path>
            </a:pathLst>
          </a:custGeom>
          <a:ln w="6350">
            <a:solidFill>
              <a:srgbClr val="BCBEC0"/>
            </a:solidFill>
          </a:ln>
        </p:spPr>
        <p:txBody>
          <a:bodyPr wrap="square" lIns="0" tIns="0" rIns="0" bIns="0" rtlCol="0">
            <a:noAutofit/>
          </a:bodyPr>
          <a:lstStyle/>
          <a:p>
            <a:endParaRPr/>
          </a:p>
        </p:txBody>
      </p:sp>
      <p:sp>
        <p:nvSpPr>
          <p:cNvPr id="29" name="object 29"/>
          <p:cNvSpPr txBox="1"/>
          <p:nvPr/>
        </p:nvSpPr>
        <p:spPr>
          <a:xfrm>
            <a:off x="5689871" y="5721949"/>
            <a:ext cx="152832"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7</a:t>
            </a:r>
            <a:endParaRPr sz="2300">
              <a:latin typeface="Poppins"/>
              <a:cs typeface="Poppins"/>
            </a:endParaRPr>
          </a:p>
        </p:txBody>
      </p:sp>
      <p:sp>
        <p:nvSpPr>
          <p:cNvPr id="30" name="object 30"/>
          <p:cNvSpPr txBox="1"/>
          <p:nvPr/>
        </p:nvSpPr>
        <p:spPr>
          <a:xfrm>
            <a:off x="5689871" y="5993297"/>
            <a:ext cx="2322918" cy="1147445"/>
          </a:xfrm>
          <a:prstGeom prst="rect">
            <a:avLst/>
          </a:prstGeom>
        </p:spPr>
        <p:txBody>
          <a:bodyPr vert="horz" wrap="square" lIns="0" tIns="45720" rIns="0" bIns="0" rtlCol="0">
            <a:noAutofit/>
          </a:bodyPr>
          <a:lstStyle/>
          <a:p>
            <a:pPr>
              <a:lnSpc>
                <a:spcPct val="100000"/>
              </a:lnSpc>
              <a:spcBef>
                <a:spcPts val="360"/>
              </a:spcBef>
            </a:pPr>
            <a:r>
              <a:rPr sz="600" b="1" dirty="0">
                <a:solidFill>
                  <a:srgbClr val="231F20"/>
                </a:solidFill>
                <a:latin typeface="Arial" panose="020B0604020202020204" pitchFamily="34" charset="0"/>
                <a:cs typeface="Arial" panose="020B0604020202020204" pitchFamily="34" charset="0"/>
              </a:rPr>
              <a:t>Using VR experiences to </a:t>
            </a:r>
            <a:r>
              <a:rPr sz="600" b="1" spc="-5" dirty="0">
                <a:solidFill>
                  <a:srgbClr val="231F20"/>
                </a:solidFill>
                <a:latin typeface="Arial" panose="020B0604020202020204" pitchFamily="34" charset="0"/>
                <a:cs typeface="Arial" panose="020B0604020202020204" pitchFamily="34" charset="0"/>
              </a:rPr>
              <a:t>increase </a:t>
            </a:r>
            <a:r>
              <a:rPr sz="600" b="1" dirty="0">
                <a:solidFill>
                  <a:srgbClr val="231F20"/>
                </a:solidFill>
                <a:latin typeface="Arial" panose="020B0604020202020204" pitchFamily="34" charset="0"/>
                <a:cs typeface="Arial" panose="020B0604020202020204" pitchFamily="34" charset="0"/>
              </a:rPr>
              <a:t>sales (5</a:t>
            </a:r>
            <a:r>
              <a:rPr sz="600" b="1" spc="-10"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36830">
              <a:lnSpc>
                <a:spcPts val="700"/>
              </a:lnSpc>
              <a:spcBef>
                <a:spcPts val="305"/>
              </a:spcBef>
            </a:pPr>
            <a:r>
              <a:rPr sz="600" dirty="0">
                <a:solidFill>
                  <a:srgbClr val="231F20"/>
                </a:solidFill>
                <a:latin typeface="Arial" panose="020B0604020202020204" pitchFamily="34" charset="0"/>
                <a:cs typeface="Arial" panose="020B0604020202020204" pitchFamily="34" charset="0"/>
              </a:rPr>
              <a:t>In 2017 </a:t>
            </a:r>
            <a:r>
              <a:rPr sz="600" spc="-10" dirty="0">
                <a:solidFill>
                  <a:srgbClr val="231F20"/>
                </a:solidFill>
                <a:latin typeface="Arial" panose="020B0604020202020204" pitchFamily="34" charset="0"/>
                <a:cs typeface="Arial" panose="020B0604020202020204" pitchFamily="34" charset="0"/>
              </a:rPr>
              <a:t>Topshop </a:t>
            </a:r>
            <a:r>
              <a:rPr sz="600" dirty="0">
                <a:solidFill>
                  <a:srgbClr val="231F20"/>
                </a:solidFill>
                <a:latin typeface="Arial" panose="020B0604020202020204" pitchFamily="34" charset="0"/>
                <a:cs typeface="Arial" panose="020B0604020202020204" pitchFamily="34" charset="0"/>
              </a:rPr>
              <a:t>used technology for fun by </a:t>
            </a:r>
            <a:r>
              <a:rPr sz="600" spc="-5" dirty="0">
                <a:solidFill>
                  <a:srgbClr val="231F20"/>
                </a:solidFill>
                <a:latin typeface="Arial" panose="020B0604020202020204" pitchFamily="34" charset="0"/>
                <a:cs typeface="Arial" panose="020B0604020202020204" pitchFamily="34" charset="0"/>
              </a:rPr>
              <a:t>creating </a:t>
            </a:r>
            <a:r>
              <a:rPr sz="600" dirty="0">
                <a:solidFill>
                  <a:srgbClr val="231F20"/>
                </a:solidFill>
                <a:latin typeface="Arial" panose="020B0604020202020204" pitchFamily="34" charset="0"/>
                <a:cs typeface="Arial" panose="020B0604020202020204" pitchFamily="34" charset="0"/>
              </a:rPr>
              <a:t>a VR</a:t>
            </a:r>
            <a:r>
              <a:rPr sz="600" spc="-6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window</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display called Splash. Customers could wear a VR headset and</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experience a 360° experience of a water slide. Although originally</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for fun, swimwear sales in the </a:t>
            </a:r>
            <a:r>
              <a:rPr sz="600" spc="-5" dirty="0">
                <a:solidFill>
                  <a:srgbClr val="231F20"/>
                </a:solidFill>
                <a:latin typeface="Arial" panose="020B0604020202020204" pitchFamily="34" charset="0"/>
                <a:cs typeface="Arial" panose="020B0604020202020204" pitchFamily="34" charset="0"/>
              </a:rPr>
              <a:t>store </a:t>
            </a:r>
            <a:r>
              <a:rPr sz="600" dirty="0">
                <a:solidFill>
                  <a:srgbClr val="231F20"/>
                </a:solidFill>
                <a:latin typeface="Arial" panose="020B0604020202020204" pitchFamily="34" charset="0"/>
                <a:cs typeface="Arial" panose="020B0604020202020204" pitchFamily="34" charset="0"/>
              </a:rPr>
              <a:t>actually </a:t>
            </a:r>
            <a:r>
              <a:rPr sz="600" spc="-5" dirty="0">
                <a:solidFill>
                  <a:srgbClr val="231F20"/>
                </a:solidFill>
                <a:latin typeface="Arial" panose="020B0604020202020204" pitchFamily="34" charset="0"/>
                <a:cs typeface="Arial" panose="020B0604020202020204" pitchFamily="34" charset="0"/>
              </a:rPr>
              <a:t>increased </a:t>
            </a:r>
            <a:r>
              <a:rPr sz="600" dirty="0">
                <a:solidFill>
                  <a:srgbClr val="231F20"/>
                </a:solidFill>
                <a:latin typeface="Arial" panose="020B0604020202020204" pitchFamily="34" charset="0"/>
                <a:cs typeface="Arial" panose="020B0604020202020204" pitchFamily="34" charset="0"/>
              </a:rPr>
              <a:t>by 100%</a:t>
            </a:r>
            <a:r>
              <a:rPr lang="en-GB" sz="60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compared </a:t>
            </a:r>
            <a:r>
              <a:rPr sz="600" dirty="0">
                <a:solidFill>
                  <a:srgbClr val="231F20"/>
                </a:solidFill>
                <a:latin typeface="Arial" panose="020B0604020202020204" pitchFamily="34" charset="0"/>
                <a:cs typeface="Arial" panose="020B0604020202020204" pitchFamily="34" charset="0"/>
              </a:rPr>
              <a:t>to the same period the year</a:t>
            </a:r>
            <a:r>
              <a:rPr sz="600" spc="-5" dirty="0">
                <a:solidFill>
                  <a:srgbClr val="231F20"/>
                </a:solidFill>
                <a:latin typeface="Arial" panose="020B0604020202020204" pitchFamily="34" charset="0"/>
                <a:cs typeface="Arial" panose="020B0604020202020204" pitchFamily="34" charset="0"/>
              </a:rPr>
              <a:t> before.</a:t>
            </a:r>
            <a:endParaRPr sz="600" dirty="0">
              <a:latin typeface="Arial" panose="020B0604020202020204" pitchFamily="34" charset="0"/>
              <a:cs typeface="Arial" panose="020B0604020202020204" pitchFamily="34" charset="0"/>
            </a:endParaRPr>
          </a:p>
          <a:p>
            <a:pPr marR="550545">
              <a:lnSpc>
                <a:spcPts val="700"/>
              </a:lnSpc>
              <a:spcBef>
                <a:spcPts val="285"/>
              </a:spcBef>
            </a:pPr>
            <a:r>
              <a:rPr sz="600" spc="-5" dirty="0">
                <a:solidFill>
                  <a:srgbClr val="231F20"/>
                </a:solidFill>
                <a:latin typeface="Arial" panose="020B0604020202020204" pitchFamily="34" charset="0"/>
                <a:cs typeface="Arial" panose="020B0604020202020204" pitchFamily="34" charset="0"/>
              </a:rPr>
              <a:t>Watch </a:t>
            </a:r>
            <a:r>
              <a:rPr sz="600" dirty="0">
                <a:solidFill>
                  <a:srgbClr val="231F20"/>
                </a:solidFill>
                <a:latin typeface="Arial" panose="020B0604020202020204" pitchFamily="34" charset="0"/>
                <a:cs typeface="Arial" panose="020B0604020202020204" pitchFamily="34" charset="0"/>
              </a:rPr>
              <a:t>the following link with the class:</a:t>
            </a:r>
            <a:r>
              <a:rPr lang="en-GB" sz="600" dirty="0">
                <a:solidFill>
                  <a:srgbClr val="231F20"/>
                </a:solidFill>
                <a:latin typeface="Arial" panose="020B0604020202020204" pitchFamily="34" charset="0"/>
                <a:cs typeface="Arial" panose="020B0604020202020204" pitchFamily="34" charset="0"/>
              </a:rPr>
              <a:t> </a:t>
            </a:r>
            <a:r>
              <a:rPr sz="600" u="sng" spc="-5" dirty="0">
                <a:solidFill>
                  <a:srgbClr val="231F20"/>
                </a:solidFill>
                <a:uFill>
                  <a:solidFill>
                    <a:srgbClr val="231F20"/>
                  </a:solidFill>
                </a:uFill>
                <a:latin typeface="Arial" panose="020B0604020202020204" pitchFamily="34" charset="0"/>
                <a:cs typeface="Arial" panose="020B0604020202020204" pitchFamily="34" charset="0"/>
                <a:hlinkClick r:id="rId5"/>
              </a:rPr>
              <a:t>https://www.youtube.com/watch?v=_ENEtE81AOQ</a:t>
            </a:r>
            <a:endParaRPr sz="600" dirty="0">
              <a:latin typeface="Arial" panose="020B0604020202020204" pitchFamily="34" charset="0"/>
              <a:cs typeface="Arial" panose="020B0604020202020204" pitchFamily="34" charset="0"/>
            </a:endParaRPr>
          </a:p>
          <a:p>
            <a:pPr marR="5080">
              <a:lnSpc>
                <a:spcPts val="700"/>
              </a:lnSpc>
              <a:spcBef>
                <a:spcPts val="284"/>
              </a:spcBef>
            </a:pPr>
            <a:r>
              <a:rPr sz="600" dirty="0">
                <a:solidFill>
                  <a:srgbClr val="231F20"/>
                </a:solidFill>
                <a:latin typeface="Arial" panose="020B0604020202020204" pitchFamily="34" charset="0"/>
                <a:cs typeface="Arial" panose="020B0604020202020204" pitchFamily="34" charset="0"/>
              </a:rPr>
              <a:t>Can the students think of any other types of VR experiences that</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could potentially </a:t>
            </a:r>
            <a:r>
              <a:rPr sz="600" spc="-5" dirty="0">
                <a:solidFill>
                  <a:srgbClr val="231F20"/>
                </a:solidFill>
                <a:latin typeface="Arial" panose="020B0604020202020204" pitchFamily="34" charset="0"/>
                <a:cs typeface="Arial" panose="020B0604020202020204" pitchFamily="34" charset="0"/>
              </a:rPr>
              <a:t>increase </a:t>
            </a:r>
            <a:r>
              <a:rPr sz="600" dirty="0">
                <a:solidFill>
                  <a:srgbClr val="231F20"/>
                </a:solidFill>
                <a:latin typeface="Arial" panose="020B0604020202020204" pitchFamily="34" charset="0"/>
                <a:cs typeface="Arial" panose="020B0604020202020204" pitchFamily="34" charset="0"/>
              </a:rPr>
              <a:t>sales in a specific </a:t>
            </a:r>
            <a:r>
              <a:rPr sz="600" spc="-5" dirty="0">
                <a:solidFill>
                  <a:srgbClr val="231F20"/>
                </a:solidFill>
                <a:latin typeface="Arial" panose="020B0604020202020204" pitchFamily="34" charset="0"/>
                <a:cs typeface="Arial" panose="020B0604020202020204" pitchFamily="34" charset="0"/>
              </a:rPr>
              <a:t>store? </a:t>
            </a:r>
            <a:r>
              <a:rPr sz="600" dirty="0">
                <a:solidFill>
                  <a:srgbClr val="231F20"/>
                </a:solidFill>
                <a:latin typeface="Arial" panose="020B0604020202020204" pitchFamily="34" charset="0"/>
                <a:cs typeface="Arial" panose="020B0604020202020204" pitchFamily="34" charset="0"/>
              </a:rPr>
              <a:t>(Some ideas</a:t>
            </a:r>
            <a:r>
              <a:rPr sz="600" spc="-5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are</a:t>
            </a:r>
            <a:r>
              <a:rPr lang="en-GB"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included on the</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ppt.)</a:t>
            </a:r>
            <a:endParaRPr sz="600" dirty="0">
              <a:latin typeface="Arial" panose="020B0604020202020204" pitchFamily="34" charset="0"/>
              <a:cs typeface="Arial" panose="020B0604020202020204" pitchFamily="34" charset="0"/>
            </a:endParaRPr>
          </a:p>
        </p:txBody>
      </p:sp>
      <p:sp>
        <p:nvSpPr>
          <p:cNvPr id="31" name="object 31"/>
          <p:cNvSpPr txBox="1"/>
          <p:nvPr/>
        </p:nvSpPr>
        <p:spPr>
          <a:xfrm>
            <a:off x="5614822" y="1749170"/>
            <a:ext cx="2397967" cy="644996"/>
          </a:xfrm>
          <a:prstGeom prst="rect">
            <a:avLst/>
          </a:prstGeom>
          <a:ln w="6350">
            <a:solidFill>
              <a:srgbClr val="BCBEC0"/>
            </a:solidFill>
          </a:ln>
        </p:spPr>
        <p:txBody>
          <a:bodyPr vert="horz" wrap="square" lIns="0" tIns="73025" rIns="0" bIns="0" rtlCol="0">
            <a:noAutofit/>
          </a:bodyPr>
          <a:lstStyle/>
          <a:p>
            <a:pPr marL="65405" marR="95885">
              <a:lnSpc>
                <a:spcPct val="95200"/>
              </a:lnSpc>
              <a:spcBef>
                <a:spcPts val="575"/>
              </a:spcBef>
            </a:pPr>
            <a:r>
              <a:rPr lang="en-GB" sz="600" i="1" spc="-10" dirty="0">
                <a:solidFill>
                  <a:srgbClr val="000000"/>
                </a:solidFill>
                <a:latin typeface="Arial" panose="020B0604020202020204" pitchFamily="34" charset="0"/>
                <a:cs typeface="Arial" panose="020B0604020202020204" pitchFamily="34" charset="0"/>
              </a:rPr>
              <a:t>Contd.</a:t>
            </a:r>
          </a:p>
          <a:p>
            <a:pPr marL="65405" marR="95885">
              <a:lnSpc>
                <a:spcPct val="95200"/>
              </a:lnSpc>
              <a:spcBef>
                <a:spcPts val="300"/>
              </a:spcBef>
            </a:pPr>
            <a:r>
              <a:rPr sz="600" spc="-10" dirty="0">
                <a:solidFill>
                  <a:srgbClr val="000000"/>
                </a:solidFill>
                <a:latin typeface="Arial" panose="020B0604020202020204" pitchFamily="34" charset="0"/>
                <a:cs typeface="Arial" panose="020B0604020202020204" pitchFamily="34" charset="0"/>
              </a:rPr>
              <a:t>Discuss: Does anyone have any other ideas for how </a:t>
            </a:r>
            <a:r>
              <a:rPr sz="600" spc="-5" dirty="0">
                <a:solidFill>
                  <a:srgbClr val="000000"/>
                </a:solidFill>
                <a:latin typeface="Arial" panose="020B0604020202020204" pitchFamily="34" charset="0"/>
                <a:cs typeface="Arial" panose="020B0604020202020204" pitchFamily="34" charset="0"/>
              </a:rPr>
              <a:t>AR </a:t>
            </a:r>
            <a:r>
              <a:rPr sz="600" spc="-10" dirty="0">
                <a:solidFill>
                  <a:srgbClr val="000000"/>
                </a:solidFill>
                <a:latin typeface="Arial" panose="020B0604020202020204" pitchFamily="34" charset="0"/>
                <a:cs typeface="Arial" panose="020B0604020202020204" pitchFamily="34" charset="0"/>
              </a:rPr>
              <a:t>apps could be</a:t>
            </a:r>
            <a:r>
              <a:rPr lang="en-GB" sz="600" spc="-10" dirty="0">
                <a:solidFill>
                  <a:srgbClr val="000000"/>
                </a:solidFill>
                <a:latin typeface="Arial" panose="020B0604020202020204" pitchFamily="34" charset="0"/>
                <a:cs typeface="Arial" panose="020B0604020202020204" pitchFamily="34" charset="0"/>
              </a:rPr>
              <a:t> </a:t>
            </a:r>
            <a:r>
              <a:rPr sz="600" spc="-10" dirty="0">
                <a:solidFill>
                  <a:srgbClr val="000000"/>
                </a:solidFill>
                <a:latin typeface="Arial" panose="020B0604020202020204" pitchFamily="34" charset="0"/>
                <a:cs typeface="Arial" panose="020B0604020202020204" pitchFamily="34" charset="0"/>
              </a:rPr>
              <a:t>used </a:t>
            </a:r>
            <a:r>
              <a:rPr sz="600" spc="-5" dirty="0">
                <a:solidFill>
                  <a:srgbClr val="000000"/>
                </a:solidFill>
                <a:latin typeface="Arial" panose="020B0604020202020204" pitchFamily="34" charset="0"/>
                <a:cs typeface="Arial" panose="020B0604020202020204" pitchFamily="34" charset="0"/>
              </a:rPr>
              <a:t>in </a:t>
            </a:r>
            <a:r>
              <a:rPr sz="600" spc="-10" dirty="0">
                <a:solidFill>
                  <a:srgbClr val="000000"/>
                </a:solidFill>
                <a:latin typeface="Arial" panose="020B0604020202020204" pitchFamily="34" charset="0"/>
                <a:cs typeface="Arial" panose="020B0604020202020204" pitchFamily="34" charset="0"/>
              </a:rPr>
              <a:t>retail? </a:t>
            </a:r>
            <a:r>
              <a:rPr sz="600" spc="-15" dirty="0">
                <a:solidFill>
                  <a:srgbClr val="000000"/>
                </a:solidFill>
                <a:latin typeface="Arial" panose="020B0604020202020204" pitchFamily="34" charset="0"/>
                <a:cs typeface="Arial" panose="020B0604020202020204" pitchFamily="34" charset="0"/>
              </a:rPr>
              <a:t>Would </a:t>
            </a:r>
            <a:r>
              <a:rPr sz="600" spc="-10" dirty="0">
                <a:solidFill>
                  <a:srgbClr val="000000"/>
                </a:solidFill>
                <a:latin typeface="Arial" panose="020B0604020202020204" pitchFamily="34" charset="0"/>
                <a:cs typeface="Arial" panose="020B0604020202020204" pitchFamily="34" charset="0"/>
              </a:rPr>
              <a:t>anyone like </a:t>
            </a:r>
            <a:r>
              <a:rPr sz="600" dirty="0">
                <a:solidFill>
                  <a:srgbClr val="000000"/>
                </a:solidFill>
                <a:latin typeface="Arial" panose="020B0604020202020204" pitchFamily="34" charset="0"/>
                <a:cs typeface="Arial" panose="020B0604020202020204" pitchFamily="34" charset="0"/>
              </a:rPr>
              <a:t>a </a:t>
            </a:r>
            <a:r>
              <a:rPr sz="600" spc="-10" dirty="0">
                <a:solidFill>
                  <a:srgbClr val="000000"/>
                </a:solidFill>
                <a:latin typeface="Arial" panose="020B0604020202020204" pitchFamily="34" charset="0"/>
                <a:cs typeface="Arial" panose="020B0604020202020204" pitchFamily="34" charset="0"/>
              </a:rPr>
              <a:t>job working with retail companies to</a:t>
            </a:r>
            <a:r>
              <a:rPr lang="en-GB" sz="600" spc="-10" dirty="0">
                <a:solidFill>
                  <a:srgbClr val="000000"/>
                </a:solidFill>
                <a:latin typeface="Arial" panose="020B0604020202020204" pitchFamily="34" charset="0"/>
                <a:cs typeface="Arial" panose="020B0604020202020204" pitchFamily="34" charset="0"/>
              </a:rPr>
              <a:t> </a:t>
            </a:r>
            <a:r>
              <a:rPr sz="600" spc="-10" dirty="0">
                <a:solidFill>
                  <a:srgbClr val="000000"/>
                </a:solidFill>
                <a:latin typeface="Arial" panose="020B0604020202020204" pitchFamily="34" charset="0"/>
                <a:cs typeface="Arial" panose="020B0604020202020204" pitchFamily="34" charset="0"/>
              </a:rPr>
              <a:t>create apps like</a:t>
            </a:r>
            <a:r>
              <a:rPr sz="600" spc="-30" dirty="0">
                <a:solidFill>
                  <a:srgbClr val="000000"/>
                </a:solidFill>
                <a:latin typeface="Arial" panose="020B0604020202020204" pitchFamily="34" charset="0"/>
                <a:cs typeface="Arial" panose="020B0604020202020204" pitchFamily="34" charset="0"/>
              </a:rPr>
              <a:t> </a:t>
            </a:r>
            <a:r>
              <a:rPr sz="600" spc="-10" dirty="0">
                <a:solidFill>
                  <a:srgbClr val="000000"/>
                </a:solidFill>
                <a:latin typeface="Arial" panose="020B0604020202020204" pitchFamily="34" charset="0"/>
                <a:cs typeface="Arial" panose="020B0604020202020204" pitchFamily="34" charset="0"/>
              </a:rPr>
              <a:t>these?</a:t>
            </a:r>
            <a:endParaRPr sz="600" dirty="0">
              <a:solidFill>
                <a:srgbClr val="000000"/>
              </a:solidFill>
              <a:latin typeface="Arial" panose="020B0604020202020204" pitchFamily="34" charset="0"/>
              <a:cs typeface="Arial" panose="020B0604020202020204" pitchFamily="34" charset="0"/>
            </a:endParaRPr>
          </a:p>
        </p:txBody>
      </p:sp>
      <p:sp>
        <p:nvSpPr>
          <p:cNvPr id="34" name="object 19">
            <a:extLst>
              <a:ext uri="{FF2B5EF4-FFF2-40B4-BE49-F238E27FC236}">
                <a16:creationId xmlns:a16="http://schemas.microsoft.com/office/drawing/2014/main" id="{A15BC9AE-3D7C-45B1-9E48-22876E03E0DA}"/>
              </a:ext>
            </a:extLst>
          </p:cNvPr>
          <p:cNvSpPr txBox="1"/>
          <p:nvPr/>
        </p:nvSpPr>
        <p:spPr>
          <a:xfrm>
            <a:off x="2970000" y="1754257"/>
            <a:ext cx="178435" cy="375920"/>
          </a:xfrm>
          <a:prstGeom prst="rect">
            <a:avLst/>
          </a:prstGeom>
        </p:spPr>
        <p:txBody>
          <a:bodyPr vert="horz" wrap="square" lIns="0" tIns="12700" rIns="0" bIns="0" rtlCol="0">
            <a:noAutofit/>
          </a:bodyPr>
          <a:lstStyle/>
          <a:p>
            <a:pPr>
              <a:lnSpc>
                <a:spcPct val="100000"/>
              </a:lnSpc>
              <a:spcBef>
                <a:spcPts val="100"/>
              </a:spcBef>
            </a:pPr>
            <a:r>
              <a:rPr lang="en-GB" sz="2300" b="1" dirty="0">
                <a:solidFill>
                  <a:srgbClr val="EC5850"/>
                </a:solidFill>
                <a:latin typeface="Poppins"/>
                <a:cs typeface="Poppins"/>
              </a:rPr>
              <a:t>1</a:t>
            </a:r>
            <a:endParaRPr sz="2300" dirty="0">
              <a:latin typeface="Poppins"/>
              <a:cs typeface="Poppins"/>
            </a:endParaRPr>
          </a:p>
        </p:txBody>
      </p:sp>
      <p:sp>
        <p:nvSpPr>
          <p:cNvPr id="35" name="object 20">
            <a:extLst>
              <a:ext uri="{FF2B5EF4-FFF2-40B4-BE49-F238E27FC236}">
                <a16:creationId xmlns:a16="http://schemas.microsoft.com/office/drawing/2014/main" id="{99AA7EF0-37EC-4EE6-B421-A99546D2C35E}"/>
              </a:ext>
            </a:extLst>
          </p:cNvPr>
          <p:cNvSpPr txBox="1"/>
          <p:nvPr/>
        </p:nvSpPr>
        <p:spPr>
          <a:xfrm>
            <a:off x="2969999" y="2059057"/>
            <a:ext cx="1124975" cy="1035050"/>
          </a:xfrm>
          <a:prstGeom prst="rect">
            <a:avLst/>
          </a:prstGeom>
        </p:spPr>
        <p:txBody>
          <a:bodyPr vert="horz" wrap="square" lIns="0" tIns="17780" rIns="0" bIns="0" rtlCol="0">
            <a:noAutofit/>
          </a:bodyPr>
          <a:lstStyle/>
          <a:p>
            <a:pPr marR="93980">
              <a:lnSpc>
                <a:spcPts val="700"/>
              </a:lnSpc>
              <a:spcBef>
                <a:spcPts val="225"/>
              </a:spcBef>
            </a:pPr>
            <a:r>
              <a:rPr lang="en-GB" sz="600" b="1" dirty="0">
                <a:solidFill>
                  <a:srgbClr val="231F20"/>
                </a:solidFill>
                <a:latin typeface="Arial" panose="020B0604020202020204" pitchFamily="34" charset="0"/>
                <a:cs typeface="Arial" panose="020B0604020202020204" pitchFamily="34" charset="0"/>
              </a:rPr>
              <a:t>How is Tech used for Retail? (5 min)</a:t>
            </a:r>
          </a:p>
          <a:p>
            <a:pPr marR="93980">
              <a:lnSpc>
                <a:spcPts val="700"/>
              </a:lnSpc>
              <a:spcBef>
                <a:spcPts val="225"/>
              </a:spcBef>
            </a:pPr>
            <a:r>
              <a:rPr lang="en-GB" sz="600" dirty="0">
                <a:solidFill>
                  <a:srgbClr val="231F20"/>
                </a:solidFill>
                <a:latin typeface="Arial" panose="020B0604020202020204" pitchFamily="34" charset="0"/>
                <a:cs typeface="Arial" panose="020B0604020202020204" pitchFamily="34" charset="0"/>
              </a:rPr>
              <a:t>Discuss the examples on the PPT. What does the word retail actually mean? Can you think of any examples of retail companies? Can the students think of any other examples of how tech is used in retail? How is technology changing the way customers buy things and companies sell things?</a:t>
            </a:r>
          </a:p>
        </p:txBody>
      </p:sp>
      <p:sp>
        <p:nvSpPr>
          <p:cNvPr id="42" name="bk object 18">
            <a:extLst>
              <a:ext uri="{FF2B5EF4-FFF2-40B4-BE49-F238E27FC236}">
                <a16:creationId xmlns:a16="http://schemas.microsoft.com/office/drawing/2014/main" id="{9098FF3F-8BDB-49CC-A893-D31DC753B929}"/>
              </a:ext>
            </a:extLst>
          </p:cNvPr>
          <p:cNvSpPr/>
          <p:nvPr/>
        </p:nvSpPr>
        <p:spPr>
          <a:xfrm>
            <a:off x="8182639" y="5465304"/>
            <a:ext cx="2143553" cy="1785727"/>
          </a:xfrm>
          <a:custGeom>
            <a:avLst/>
            <a:gdLst/>
            <a:ahLst/>
            <a:cxnLst/>
            <a:rect l="l" t="t" r="r" b="b"/>
            <a:pathLst>
              <a:path w="2000884" h="1734820">
                <a:moveTo>
                  <a:pt x="0" y="1734235"/>
                </a:moveTo>
                <a:lnTo>
                  <a:pt x="2000351" y="1734235"/>
                </a:lnTo>
                <a:lnTo>
                  <a:pt x="2000351" y="0"/>
                </a:lnTo>
                <a:lnTo>
                  <a:pt x="0" y="0"/>
                </a:lnTo>
                <a:lnTo>
                  <a:pt x="0" y="1734235"/>
                </a:lnTo>
                <a:close/>
              </a:path>
            </a:pathLst>
          </a:custGeom>
          <a:ln w="6350">
            <a:solidFill>
              <a:srgbClr val="BCBEC0"/>
            </a:solidFill>
          </a:ln>
        </p:spPr>
        <p:txBody>
          <a:bodyPr wrap="square" lIns="0" tIns="0" rIns="0" bIns="0" rtlCol="0"/>
          <a:lstStyle/>
          <a:p>
            <a:endParaRPr/>
          </a:p>
        </p:txBody>
      </p:sp>
      <p:sp>
        <p:nvSpPr>
          <p:cNvPr id="43" name="bk object 19">
            <a:extLst>
              <a:ext uri="{FF2B5EF4-FFF2-40B4-BE49-F238E27FC236}">
                <a16:creationId xmlns:a16="http://schemas.microsoft.com/office/drawing/2014/main" id="{3884BE09-2382-416F-8766-349047C5CFA3}"/>
              </a:ext>
            </a:extLst>
          </p:cNvPr>
          <p:cNvSpPr/>
          <p:nvPr/>
        </p:nvSpPr>
        <p:spPr>
          <a:xfrm>
            <a:off x="8182639" y="4359173"/>
            <a:ext cx="2143553" cy="1011555"/>
          </a:xfrm>
          <a:custGeom>
            <a:avLst/>
            <a:gdLst/>
            <a:ahLst/>
            <a:cxnLst/>
            <a:rect l="l" t="t" r="r" b="b"/>
            <a:pathLst>
              <a:path w="2000884" h="1011554">
                <a:moveTo>
                  <a:pt x="0" y="1011237"/>
                </a:moveTo>
                <a:lnTo>
                  <a:pt x="2000351" y="1011237"/>
                </a:lnTo>
                <a:lnTo>
                  <a:pt x="2000351" y="0"/>
                </a:lnTo>
                <a:lnTo>
                  <a:pt x="0" y="0"/>
                </a:lnTo>
                <a:lnTo>
                  <a:pt x="0" y="1011237"/>
                </a:lnTo>
                <a:close/>
              </a:path>
            </a:pathLst>
          </a:custGeom>
          <a:ln w="6350">
            <a:solidFill>
              <a:srgbClr val="BCBEC0"/>
            </a:solidFill>
          </a:ln>
        </p:spPr>
        <p:txBody>
          <a:bodyPr wrap="square" lIns="0" tIns="0" rIns="0" bIns="0" rtlCol="0"/>
          <a:lstStyle/>
          <a:p>
            <a:endParaRPr/>
          </a:p>
        </p:txBody>
      </p:sp>
      <p:sp>
        <p:nvSpPr>
          <p:cNvPr id="11" name="object 11"/>
          <p:cNvSpPr txBox="1"/>
          <p:nvPr/>
        </p:nvSpPr>
        <p:spPr>
          <a:xfrm>
            <a:off x="8252966" y="5472100"/>
            <a:ext cx="326533"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10</a:t>
            </a:r>
            <a:endParaRPr sz="2300">
              <a:latin typeface="Poppins"/>
              <a:cs typeface="Poppins"/>
            </a:endParaRPr>
          </a:p>
        </p:txBody>
      </p:sp>
      <p:sp>
        <p:nvSpPr>
          <p:cNvPr id="12" name="object 12"/>
          <p:cNvSpPr txBox="1"/>
          <p:nvPr/>
        </p:nvSpPr>
        <p:spPr>
          <a:xfrm>
            <a:off x="8252966" y="5749772"/>
            <a:ext cx="2018382" cy="1361440"/>
          </a:xfrm>
          <a:prstGeom prst="rect">
            <a:avLst/>
          </a:prstGeom>
        </p:spPr>
        <p:txBody>
          <a:bodyPr vert="horz" wrap="square" lIns="0" tIns="39370" rIns="0" bIns="0" rtlCol="0">
            <a:noAutofit/>
          </a:bodyPr>
          <a:lstStyle/>
          <a:p>
            <a:pPr>
              <a:lnSpc>
                <a:spcPct val="100000"/>
              </a:lnSpc>
              <a:spcBef>
                <a:spcPts val="310"/>
              </a:spcBef>
            </a:pPr>
            <a:r>
              <a:rPr sz="600" b="1" spc="-10" dirty="0">
                <a:solidFill>
                  <a:srgbClr val="231F20"/>
                </a:solidFill>
                <a:latin typeface="Arial" panose="020B0604020202020204" pitchFamily="34" charset="0"/>
                <a:cs typeface="Arial" panose="020B0604020202020204" pitchFamily="34" charset="0"/>
              </a:rPr>
              <a:t>Homework and further </a:t>
            </a:r>
            <a:r>
              <a:rPr sz="600" b="1" spc="-15" dirty="0">
                <a:solidFill>
                  <a:srgbClr val="231F20"/>
                </a:solidFill>
                <a:latin typeface="Arial" panose="020B0604020202020204" pitchFamily="34" charset="0"/>
                <a:cs typeface="Arial" panose="020B0604020202020204" pitchFamily="34" charset="0"/>
              </a:rPr>
              <a:t>learning opportunities </a:t>
            </a:r>
            <a:r>
              <a:rPr sz="600" b="1" spc="-10" dirty="0">
                <a:solidFill>
                  <a:srgbClr val="231F20"/>
                </a:solidFill>
                <a:latin typeface="Arial" panose="020B0604020202020204" pitchFamily="34" charset="0"/>
                <a:cs typeface="Arial" panose="020B0604020202020204" pitchFamily="34" charset="0"/>
              </a:rPr>
              <a:t>(5</a:t>
            </a:r>
            <a:r>
              <a:rPr sz="600" b="1" spc="-85" dirty="0">
                <a:solidFill>
                  <a:srgbClr val="231F20"/>
                </a:solidFill>
                <a:latin typeface="Arial" panose="020B0604020202020204" pitchFamily="34" charset="0"/>
                <a:cs typeface="Arial" panose="020B0604020202020204" pitchFamily="34" charset="0"/>
              </a:rPr>
              <a:t> </a:t>
            </a:r>
            <a:r>
              <a:rPr sz="600" b="1" spc="-15"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5080">
              <a:lnSpc>
                <a:spcPts val="650"/>
              </a:lnSpc>
              <a:spcBef>
                <a:spcPts val="295"/>
              </a:spcBef>
            </a:pPr>
            <a:r>
              <a:rPr sz="600" spc="-15" dirty="0">
                <a:solidFill>
                  <a:srgbClr val="231F20"/>
                </a:solidFill>
                <a:latin typeface="Arial" panose="020B0604020202020204" pitchFamily="34" charset="0"/>
                <a:cs typeface="Arial" panose="020B0604020202020204" pitchFamily="34" charset="0"/>
              </a:rPr>
              <a:t>Ask</a:t>
            </a:r>
            <a:r>
              <a:rPr sz="600" spc="-45" dirty="0">
                <a:solidFill>
                  <a:srgbClr val="231F20"/>
                </a:solidFill>
                <a:latin typeface="Arial" panose="020B0604020202020204" pitchFamily="34" charset="0"/>
                <a:cs typeface="Arial" panose="020B0604020202020204" pitchFamily="34" charset="0"/>
              </a:rPr>
              <a:t> </a:t>
            </a:r>
            <a:r>
              <a:rPr sz="600" spc="-15" dirty="0">
                <a:solidFill>
                  <a:srgbClr val="231F20"/>
                </a:solidFill>
                <a:latin typeface="Arial" panose="020B0604020202020204" pitchFamily="34" charset="0"/>
                <a:cs typeface="Arial" panose="020B0604020202020204" pitchFamily="34" charset="0"/>
              </a:rPr>
              <a:t>the</a:t>
            </a:r>
            <a:r>
              <a:rPr sz="600" spc="-40"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students</a:t>
            </a:r>
            <a:r>
              <a:rPr sz="600" spc="-45" dirty="0">
                <a:solidFill>
                  <a:srgbClr val="231F20"/>
                </a:solidFill>
                <a:latin typeface="Arial" panose="020B0604020202020204" pitchFamily="34" charset="0"/>
                <a:cs typeface="Arial" panose="020B0604020202020204" pitchFamily="34" charset="0"/>
              </a:rPr>
              <a:t> </a:t>
            </a:r>
            <a:r>
              <a:rPr sz="600" spc="-10" dirty="0">
                <a:solidFill>
                  <a:srgbClr val="231F20"/>
                </a:solidFill>
                <a:latin typeface="Arial" panose="020B0604020202020204" pitchFamily="34" charset="0"/>
                <a:cs typeface="Arial" panose="020B0604020202020204" pitchFamily="34" charset="0"/>
              </a:rPr>
              <a:t>to</a:t>
            </a:r>
            <a:r>
              <a:rPr sz="600" spc="-40"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interview</a:t>
            </a:r>
            <a:r>
              <a:rPr sz="600" spc="-45"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adults</a:t>
            </a:r>
            <a:r>
              <a:rPr sz="600" spc="-40" dirty="0">
                <a:solidFill>
                  <a:srgbClr val="231F20"/>
                </a:solidFill>
                <a:latin typeface="Arial" panose="020B0604020202020204" pitchFamily="34" charset="0"/>
                <a:cs typeface="Arial" panose="020B0604020202020204" pitchFamily="34" charset="0"/>
              </a:rPr>
              <a:t> </a:t>
            </a:r>
            <a:r>
              <a:rPr sz="600" spc="-10" dirty="0">
                <a:solidFill>
                  <a:srgbClr val="231F20"/>
                </a:solidFill>
                <a:latin typeface="Arial" panose="020B0604020202020204" pitchFamily="34" charset="0"/>
                <a:cs typeface="Arial" panose="020B0604020202020204" pitchFamily="34" charset="0"/>
              </a:rPr>
              <a:t>at</a:t>
            </a:r>
            <a:r>
              <a:rPr sz="600" spc="-45" dirty="0">
                <a:solidFill>
                  <a:srgbClr val="231F20"/>
                </a:solidFill>
                <a:latin typeface="Arial" panose="020B0604020202020204" pitchFamily="34" charset="0"/>
                <a:cs typeface="Arial" panose="020B0604020202020204" pitchFamily="34" charset="0"/>
              </a:rPr>
              <a:t> </a:t>
            </a:r>
            <a:r>
              <a:rPr sz="600" spc="-15" dirty="0">
                <a:solidFill>
                  <a:srgbClr val="231F20"/>
                </a:solidFill>
                <a:latin typeface="Arial" panose="020B0604020202020204" pitchFamily="34" charset="0"/>
                <a:cs typeface="Arial" panose="020B0604020202020204" pitchFamily="34" charset="0"/>
              </a:rPr>
              <a:t>home</a:t>
            </a:r>
            <a:r>
              <a:rPr sz="600" spc="-40" dirty="0">
                <a:solidFill>
                  <a:srgbClr val="231F20"/>
                </a:solidFill>
                <a:latin typeface="Arial" panose="020B0604020202020204" pitchFamily="34" charset="0"/>
                <a:cs typeface="Arial" panose="020B0604020202020204" pitchFamily="34" charset="0"/>
              </a:rPr>
              <a:t> </a:t>
            </a:r>
            <a:r>
              <a:rPr sz="600" spc="-15" dirty="0">
                <a:solidFill>
                  <a:srgbClr val="231F20"/>
                </a:solidFill>
                <a:latin typeface="Arial" panose="020B0604020202020204" pitchFamily="34" charset="0"/>
                <a:cs typeface="Arial" panose="020B0604020202020204" pitchFamily="34" charset="0"/>
              </a:rPr>
              <a:t>and</a:t>
            </a:r>
            <a:r>
              <a:rPr sz="600" spc="-45"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complete</a:t>
            </a:r>
            <a:r>
              <a:rPr lang="en-GB" sz="600" spc="-20"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their </a:t>
            </a:r>
            <a:r>
              <a:rPr sz="600" spc="-15" dirty="0">
                <a:solidFill>
                  <a:srgbClr val="231F20"/>
                </a:solidFill>
                <a:latin typeface="Arial" panose="020B0604020202020204" pitchFamily="34" charset="0"/>
                <a:cs typeface="Arial" panose="020B0604020202020204" pitchFamily="34" charset="0"/>
              </a:rPr>
              <a:t>own </a:t>
            </a:r>
            <a:r>
              <a:rPr sz="600" spc="-20" dirty="0">
                <a:solidFill>
                  <a:srgbClr val="231F20"/>
                </a:solidFill>
                <a:latin typeface="Arial" panose="020B0604020202020204" pitchFamily="34" charset="0"/>
                <a:cs typeface="Arial" panose="020B0604020202020204" pitchFamily="34" charset="0"/>
              </a:rPr>
              <a:t>research </a:t>
            </a:r>
            <a:r>
              <a:rPr sz="600" spc="-10" dirty="0">
                <a:solidFill>
                  <a:srgbClr val="231F20"/>
                </a:solidFill>
                <a:latin typeface="Arial" panose="020B0604020202020204" pitchFamily="34" charset="0"/>
                <a:cs typeface="Arial" panose="020B0604020202020204" pitchFamily="34" charset="0"/>
              </a:rPr>
              <a:t>to </a:t>
            </a:r>
            <a:r>
              <a:rPr sz="600" spc="-20" dirty="0">
                <a:solidFill>
                  <a:srgbClr val="231F20"/>
                </a:solidFill>
                <a:latin typeface="Arial" panose="020B0604020202020204" pitchFamily="34" charset="0"/>
                <a:cs typeface="Arial" panose="020B0604020202020204" pitchFamily="34" charset="0"/>
              </a:rPr>
              <a:t>produce </a:t>
            </a:r>
            <a:r>
              <a:rPr sz="600" dirty="0">
                <a:solidFill>
                  <a:srgbClr val="231F20"/>
                </a:solidFill>
                <a:latin typeface="Arial" panose="020B0604020202020204" pitchFamily="34" charset="0"/>
                <a:cs typeface="Arial" panose="020B0604020202020204" pitchFamily="34" charset="0"/>
              </a:rPr>
              <a:t>a </a:t>
            </a:r>
            <a:r>
              <a:rPr sz="600" spc="-20" dirty="0">
                <a:solidFill>
                  <a:srgbClr val="231F20"/>
                </a:solidFill>
                <a:latin typeface="Arial" panose="020B0604020202020204" pitchFamily="34" charset="0"/>
                <a:cs typeface="Arial" panose="020B0604020202020204" pitchFamily="34" charset="0"/>
              </a:rPr>
              <a:t>timeline </a:t>
            </a:r>
            <a:r>
              <a:rPr sz="600" spc="-10" dirty="0">
                <a:solidFill>
                  <a:srgbClr val="231F20"/>
                </a:solidFill>
                <a:latin typeface="Arial" panose="020B0604020202020204" pitchFamily="34" charset="0"/>
                <a:cs typeface="Arial" panose="020B0604020202020204" pitchFamily="34" charset="0"/>
              </a:rPr>
              <a:t>of </a:t>
            </a:r>
            <a:r>
              <a:rPr sz="600" spc="-20" dirty="0">
                <a:solidFill>
                  <a:srgbClr val="231F20"/>
                </a:solidFill>
                <a:latin typeface="Arial" panose="020B0604020202020204" pitchFamily="34" charset="0"/>
                <a:cs typeface="Arial" panose="020B0604020202020204" pitchFamily="34" charset="0"/>
              </a:rPr>
              <a:t>technology in</a:t>
            </a:r>
            <a:r>
              <a:rPr lang="en-GB" sz="600" spc="-20"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retail.</a:t>
            </a:r>
            <a:r>
              <a:rPr sz="600" spc="-45"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Example</a:t>
            </a:r>
            <a:r>
              <a:rPr sz="600" spc="-40"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questions</a:t>
            </a:r>
            <a:r>
              <a:rPr sz="600" spc="-40" dirty="0">
                <a:solidFill>
                  <a:srgbClr val="231F20"/>
                </a:solidFill>
                <a:latin typeface="Arial" panose="020B0604020202020204" pitchFamily="34" charset="0"/>
                <a:cs typeface="Arial" panose="020B0604020202020204" pitchFamily="34" charset="0"/>
              </a:rPr>
              <a:t> </a:t>
            </a:r>
            <a:r>
              <a:rPr sz="600" spc="-15" dirty="0">
                <a:solidFill>
                  <a:srgbClr val="231F20"/>
                </a:solidFill>
                <a:latin typeface="Arial" panose="020B0604020202020204" pitchFamily="34" charset="0"/>
                <a:cs typeface="Arial" panose="020B0604020202020204" pitchFamily="34" charset="0"/>
              </a:rPr>
              <a:t>they</a:t>
            </a:r>
            <a:r>
              <a:rPr sz="600" spc="-40" dirty="0">
                <a:solidFill>
                  <a:srgbClr val="231F20"/>
                </a:solidFill>
                <a:latin typeface="Arial" panose="020B0604020202020204" pitchFamily="34" charset="0"/>
                <a:cs typeface="Arial" panose="020B0604020202020204" pitchFamily="34" charset="0"/>
              </a:rPr>
              <a:t> </a:t>
            </a:r>
            <a:r>
              <a:rPr sz="600" spc="-15" dirty="0">
                <a:solidFill>
                  <a:srgbClr val="231F20"/>
                </a:solidFill>
                <a:latin typeface="Arial" panose="020B0604020202020204" pitchFamily="34" charset="0"/>
                <a:cs typeface="Arial" panose="020B0604020202020204" pitchFamily="34" charset="0"/>
              </a:rPr>
              <a:t>ask</a:t>
            </a:r>
            <a:r>
              <a:rPr sz="600" spc="-40"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could</a:t>
            </a:r>
            <a:r>
              <a:rPr sz="600" spc="-45" dirty="0">
                <a:solidFill>
                  <a:srgbClr val="231F20"/>
                </a:solidFill>
                <a:latin typeface="Arial" panose="020B0604020202020204" pitchFamily="34" charset="0"/>
                <a:cs typeface="Arial" panose="020B0604020202020204" pitchFamily="34" charset="0"/>
              </a:rPr>
              <a:t> </a:t>
            </a:r>
            <a:r>
              <a:rPr sz="600" spc="-20" dirty="0">
                <a:solidFill>
                  <a:srgbClr val="231F20"/>
                </a:solidFill>
                <a:latin typeface="Arial" panose="020B0604020202020204" pitchFamily="34" charset="0"/>
                <a:cs typeface="Arial" panose="020B0604020202020204" pitchFamily="34" charset="0"/>
              </a:rPr>
              <a:t>include:</a:t>
            </a:r>
            <a:endParaRPr sz="600" dirty="0">
              <a:latin typeface="Arial" panose="020B0604020202020204" pitchFamily="34" charset="0"/>
              <a:cs typeface="Arial" panose="020B0604020202020204" pitchFamily="34" charset="0"/>
            </a:endParaRPr>
          </a:p>
          <a:p>
            <a:pPr marR="102235">
              <a:lnSpc>
                <a:spcPts val="650"/>
              </a:lnSpc>
              <a:spcBef>
                <a:spcPts val="285"/>
              </a:spcBef>
            </a:pPr>
            <a:r>
              <a:rPr sz="600" dirty="0">
                <a:solidFill>
                  <a:srgbClr val="231F20"/>
                </a:solidFill>
                <a:latin typeface="Arial" panose="020B0604020202020204" pitchFamily="34" charset="0"/>
                <a:cs typeface="Arial" panose="020B0604020202020204" pitchFamily="34" charset="0"/>
              </a:rPr>
              <a:t>What </a:t>
            </a:r>
            <a:r>
              <a:rPr sz="600" spc="-5" dirty="0">
                <a:solidFill>
                  <a:srgbClr val="231F20"/>
                </a:solidFill>
                <a:latin typeface="Arial" panose="020B0604020202020204" pitchFamily="34" charset="0"/>
                <a:cs typeface="Arial" panose="020B0604020202020204" pitchFamily="34" charset="0"/>
              </a:rPr>
              <a:t>were </a:t>
            </a:r>
            <a:r>
              <a:rPr sz="600" dirty="0">
                <a:solidFill>
                  <a:srgbClr val="231F20"/>
                </a:solidFill>
                <a:latin typeface="Arial" panose="020B0604020202020204" pitchFamily="34" charset="0"/>
                <a:cs typeface="Arial" panose="020B0604020202020204" pitchFamily="34" charset="0"/>
              </a:rPr>
              <a:t>tills like in the </a:t>
            </a:r>
            <a:r>
              <a:rPr lang="en-US" sz="600" dirty="0">
                <a:solidFill>
                  <a:srgbClr val="231F20"/>
                </a:solidFill>
                <a:latin typeface="Arial" panose="020B0604020202020204" pitchFamily="34" charset="0"/>
                <a:cs typeface="Arial" panose="020B0604020202020204" pitchFamily="34" charset="0"/>
              </a:rPr>
              <a:t>9</a:t>
            </a:r>
            <a:r>
              <a:rPr sz="600" dirty="0">
                <a:solidFill>
                  <a:srgbClr val="231F20"/>
                </a:solidFill>
                <a:latin typeface="Arial" panose="020B0604020202020204" pitchFamily="34" charset="0"/>
                <a:cs typeface="Arial" panose="020B0604020202020204" pitchFamily="34" charset="0"/>
              </a:rPr>
              <a:t>0s? How </a:t>
            </a:r>
            <a:r>
              <a:rPr sz="600">
                <a:solidFill>
                  <a:srgbClr val="231F20"/>
                </a:solidFill>
                <a:latin typeface="Arial" panose="020B0604020202020204" pitchFamily="34" charset="0"/>
                <a:cs typeface="Arial" panose="020B0604020202020204" pitchFamily="34" charset="0"/>
              </a:rPr>
              <a:t>has your</a:t>
            </a:r>
            <a:r>
              <a:rPr lang="en-US" sz="600">
                <a:solidFill>
                  <a:srgbClr val="231F20"/>
                </a:solidFill>
                <a:latin typeface="Arial" panose="020B0604020202020204" pitchFamily="34" charset="0"/>
                <a:cs typeface="Arial" panose="020B0604020202020204" pitchFamily="34" charset="0"/>
              </a:rPr>
              <a:t> </a:t>
            </a:r>
            <a:r>
              <a:rPr sz="600" spc="-9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weekly</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shopping changed over the last 20 years – in terms</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of technology? When did you first shop</a:t>
            </a:r>
            <a:r>
              <a:rPr sz="600" spc="-5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online?</a:t>
            </a:r>
            <a:endParaRPr sz="600" dirty="0">
              <a:latin typeface="Arial" panose="020B0604020202020204" pitchFamily="34" charset="0"/>
              <a:cs typeface="Arial" panose="020B0604020202020204" pitchFamily="34" charset="0"/>
            </a:endParaRPr>
          </a:p>
          <a:p>
            <a:pPr marR="107950">
              <a:lnSpc>
                <a:spcPts val="650"/>
              </a:lnSpc>
            </a:pPr>
            <a:r>
              <a:rPr sz="600" dirty="0">
                <a:solidFill>
                  <a:srgbClr val="231F20"/>
                </a:solidFill>
                <a:latin typeface="Arial" panose="020B0604020202020204" pitchFamily="34" charset="0"/>
                <a:cs typeface="Arial" panose="020B0604020202020204" pitchFamily="34" charset="0"/>
              </a:rPr>
              <a:t>Has the bar code always been </a:t>
            </a:r>
            <a:r>
              <a:rPr sz="600" spc="-5" dirty="0">
                <a:solidFill>
                  <a:srgbClr val="231F20"/>
                </a:solidFill>
                <a:latin typeface="Arial" panose="020B0604020202020204" pitchFamily="34" charset="0"/>
                <a:cs typeface="Arial" panose="020B0604020202020204" pitchFamily="34" charset="0"/>
              </a:rPr>
              <a:t>around? </a:t>
            </a:r>
            <a:r>
              <a:rPr sz="600" dirty="0">
                <a:solidFill>
                  <a:srgbClr val="231F20"/>
                </a:solidFill>
                <a:latin typeface="Arial" panose="020B0604020202020204" pitchFamily="34" charset="0"/>
                <a:cs typeface="Arial" panose="020B0604020202020204" pitchFamily="34" charset="0"/>
              </a:rPr>
              <a:t>How did</a:t>
            </a:r>
            <a:r>
              <a:rPr sz="600" spc="-7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the</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shopkeepers know the price of</a:t>
            </a:r>
            <a:r>
              <a:rPr sz="600" spc="-20" dirty="0">
                <a:solidFill>
                  <a:srgbClr val="231F20"/>
                </a:solidFill>
                <a:latin typeface="Arial" panose="020B0604020202020204" pitchFamily="34" charset="0"/>
                <a:cs typeface="Arial" panose="020B0604020202020204" pitchFamily="34" charset="0"/>
              </a:rPr>
              <a:t> </a:t>
            </a:r>
            <a:r>
              <a:rPr sz="600" spc="-5" dirty="0">
                <a:solidFill>
                  <a:srgbClr val="231F20"/>
                </a:solidFill>
                <a:latin typeface="Arial" panose="020B0604020202020204" pitchFamily="34" charset="0"/>
                <a:cs typeface="Arial" panose="020B0604020202020204" pitchFamily="34" charset="0"/>
              </a:rPr>
              <a:t>products?</a:t>
            </a:r>
            <a:endParaRPr sz="600" dirty="0">
              <a:latin typeface="Arial" panose="020B0604020202020204" pitchFamily="34" charset="0"/>
              <a:cs typeface="Arial" panose="020B0604020202020204" pitchFamily="34" charset="0"/>
            </a:endParaRPr>
          </a:p>
          <a:p>
            <a:pPr marR="11430">
              <a:lnSpc>
                <a:spcPts val="650"/>
              </a:lnSpc>
              <a:spcBef>
                <a:spcPts val="280"/>
              </a:spcBef>
            </a:pPr>
            <a:r>
              <a:rPr sz="600" spc="-20" dirty="0">
                <a:solidFill>
                  <a:srgbClr val="231F20"/>
                </a:solidFill>
                <a:latin typeface="Arial" panose="020B0604020202020204" pitchFamily="34" charset="0"/>
                <a:cs typeface="Arial" panose="020B0604020202020204" pitchFamily="34" charset="0"/>
              </a:rPr>
              <a:t>Talk </a:t>
            </a:r>
            <a:r>
              <a:rPr sz="600" spc="-5" dirty="0">
                <a:solidFill>
                  <a:srgbClr val="231F20"/>
                </a:solidFill>
                <a:latin typeface="Arial" panose="020B0604020202020204" pitchFamily="34" charset="0"/>
                <a:cs typeface="Arial" panose="020B0604020202020204" pitchFamily="34" charset="0"/>
              </a:rPr>
              <a:t>through </a:t>
            </a:r>
            <a:r>
              <a:rPr sz="600" dirty="0">
                <a:solidFill>
                  <a:srgbClr val="231F20"/>
                </a:solidFill>
                <a:latin typeface="Arial" panose="020B0604020202020204" pitchFamily="34" charset="0"/>
                <a:cs typeface="Arial" panose="020B0604020202020204" pitchFamily="34" charset="0"/>
              </a:rPr>
              <a:t>the example timeline on the following</a:t>
            </a:r>
            <a:r>
              <a:rPr sz="600" spc="-4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site:</a:t>
            </a:r>
            <a:r>
              <a:rPr lang="en-GB" sz="600" dirty="0">
                <a:solidFill>
                  <a:srgbClr val="231F20"/>
                </a:solidFill>
                <a:latin typeface="Arial" panose="020B0604020202020204" pitchFamily="34" charset="0"/>
                <a:cs typeface="Arial" panose="020B0604020202020204" pitchFamily="34" charset="0"/>
              </a:rPr>
              <a:t> </a:t>
            </a:r>
            <a:r>
              <a:rPr sz="600" spc="-5" dirty="0">
                <a:solidFill>
                  <a:srgbClr val="231F20"/>
                </a:solidFill>
                <a:uFill>
                  <a:solidFill>
                    <a:srgbClr val="231F20"/>
                  </a:solidFill>
                </a:uFill>
                <a:latin typeface="Arial" panose="020B0604020202020204" pitchFamily="34" charset="0"/>
                <a:cs typeface="Arial" panose="020B0604020202020204" pitchFamily="34" charset="0"/>
                <a:hlinkClick r:id="rId6"/>
              </a:rPr>
              <a:t>https://www.rangeme.com/blog/infographic-the-explosive</a:t>
            </a:r>
            <a:r>
              <a:rPr lang="en-GB" sz="600" spc="-5" dirty="0">
                <a:solidFill>
                  <a:srgbClr val="231F20"/>
                </a:solidFill>
                <a:uFill>
                  <a:solidFill>
                    <a:srgbClr val="231F20"/>
                  </a:solidFill>
                </a:uFill>
                <a:latin typeface="Arial" panose="020B0604020202020204" pitchFamily="34" charset="0"/>
                <a:cs typeface="Arial" panose="020B0604020202020204" pitchFamily="34" charset="0"/>
                <a:hlinkClick r:id="rId6"/>
              </a:rPr>
              <a:t>-</a:t>
            </a:r>
            <a:r>
              <a:rPr sz="600" spc="-5" dirty="0">
                <a:solidFill>
                  <a:srgbClr val="231F20"/>
                </a:solidFill>
                <a:uFill>
                  <a:solidFill>
                    <a:srgbClr val="231F20"/>
                  </a:solidFill>
                </a:uFill>
                <a:latin typeface="Arial" panose="020B0604020202020204" pitchFamily="34" charset="0"/>
                <a:cs typeface="Arial" panose="020B0604020202020204" pitchFamily="34" charset="0"/>
                <a:hlinkClick r:id="rId6"/>
              </a:rPr>
              <a:t>growth-in-retail-technology-timeline/</a:t>
            </a:r>
            <a:endParaRPr lang="en-GB" sz="600" spc="-5" dirty="0">
              <a:solidFill>
                <a:srgbClr val="231F20"/>
              </a:solidFill>
              <a:uFill>
                <a:solidFill>
                  <a:srgbClr val="231F20"/>
                </a:solidFill>
              </a:uFill>
              <a:latin typeface="Arial" panose="020B0604020202020204" pitchFamily="34" charset="0"/>
              <a:cs typeface="Arial" panose="020B0604020202020204" pitchFamily="34" charset="0"/>
            </a:endParaRPr>
          </a:p>
          <a:p>
            <a:pPr marR="302260">
              <a:lnSpc>
                <a:spcPts val="650"/>
              </a:lnSpc>
              <a:spcBef>
                <a:spcPts val="285"/>
              </a:spcBef>
            </a:pPr>
            <a:r>
              <a:rPr sz="600" dirty="0">
                <a:solidFill>
                  <a:srgbClr val="231F20"/>
                </a:solidFill>
                <a:latin typeface="Arial" panose="020B0604020202020204" pitchFamily="34" charset="0"/>
                <a:cs typeface="Arial" panose="020B0604020202020204" pitchFamily="34" charset="0"/>
              </a:rPr>
              <a:t>Ask the </a:t>
            </a:r>
            <a:r>
              <a:rPr lang="en-GB" sz="600" spc="-5" dirty="0">
                <a:solidFill>
                  <a:srgbClr val="231F20"/>
                </a:solidFill>
                <a:latin typeface="Arial" panose="020B0604020202020204" pitchFamily="34" charset="0"/>
                <a:cs typeface="Arial" panose="020B0604020202020204" pitchFamily="34" charset="0"/>
              </a:rPr>
              <a:t>students</a:t>
            </a:r>
            <a:r>
              <a:rPr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to annotate their timeline</a:t>
            </a:r>
            <a:r>
              <a:rPr sz="600" spc="-7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with</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information and detail for each</a:t>
            </a:r>
            <a:r>
              <a:rPr sz="600" spc="-2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point.</a:t>
            </a:r>
            <a:endParaRPr sz="600" dirty="0">
              <a:latin typeface="Arial" panose="020B0604020202020204" pitchFamily="34" charset="0"/>
              <a:cs typeface="Arial" panose="020B0604020202020204" pitchFamily="34" charset="0"/>
            </a:endParaRPr>
          </a:p>
        </p:txBody>
      </p:sp>
      <p:sp>
        <p:nvSpPr>
          <p:cNvPr id="13" name="object 13"/>
          <p:cNvSpPr txBox="1"/>
          <p:nvPr/>
        </p:nvSpPr>
        <p:spPr>
          <a:xfrm>
            <a:off x="8252966" y="4375906"/>
            <a:ext cx="202042" cy="375920"/>
          </a:xfrm>
          <a:prstGeom prst="rect">
            <a:avLst/>
          </a:prstGeom>
        </p:spPr>
        <p:txBody>
          <a:bodyPr vert="horz" wrap="square" lIns="0" tIns="12700" rIns="0" bIns="0" rtlCol="0">
            <a:noAutofit/>
          </a:bodyPr>
          <a:lstStyle/>
          <a:p>
            <a:pPr>
              <a:lnSpc>
                <a:spcPct val="100000"/>
              </a:lnSpc>
              <a:spcBef>
                <a:spcPts val="100"/>
              </a:spcBef>
            </a:pPr>
            <a:r>
              <a:rPr sz="2300" b="1" dirty="0">
                <a:solidFill>
                  <a:srgbClr val="EC5850"/>
                </a:solidFill>
                <a:latin typeface="Poppins"/>
                <a:cs typeface="Poppins"/>
              </a:rPr>
              <a:t>9</a:t>
            </a:r>
            <a:endParaRPr sz="2300">
              <a:latin typeface="Poppins"/>
              <a:cs typeface="Poppins"/>
            </a:endParaRPr>
          </a:p>
        </p:txBody>
      </p:sp>
      <p:sp>
        <p:nvSpPr>
          <p:cNvPr id="14" name="object 14"/>
          <p:cNvSpPr txBox="1"/>
          <p:nvPr/>
        </p:nvSpPr>
        <p:spPr>
          <a:xfrm>
            <a:off x="8252966" y="4651039"/>
            <a:ext cx="2016340" cy="635000"/>
          </a:xfrm>
          <a:prstGeom prst="rect">
            <a:avLst/>
          </a:prstGeom>
        </p:spPr>
        <p:txBody>
          <a:bodyPr vert="horz" wrap="square" lIns="0" tIns="39370" rIns="0" bIns="0" rtlCol="0">
            <a:noAutofit/>
          </a:bodyPr>
          <a:lstStyle/>
          <a:p>
            <a:pPr>
              <a:lnSpc>
                <a:spcPct val="100000"/>
              </a:lnSpc>
              <a:spcBef>
                <a:spcPts val="310"/>
              </a:spcBef>
            </a:pPr>
            <a:r>
              <a:rPr sz="600" b="1" dirty="0">
                <a:solidFill>
                  <a:srgbClr val="231F20"/>
                </a:solidFill>
                <a:latin typeface="Arial" panose="020B0604020202020204" pitchFamily="34" charset="0"/>
                <a:cs typeface="Arial" panose="020B0604020202020204" pitchFamily="34" charset="0"/>
              </a:rPr>
              <a:t>Class Discussion (10</a:t>
            </a:r>
            <a:r>
              <a:rPr sz="600" b="1" spc="-10" dirty="0">
                <a:solidFill>
                  <a:srgbClr val="231F20"/>
                </a:solidFill>
                <a:latin typeface="Arial" panose="020B0604020202020204" pitchFamily="34" charset="0"/>
                <a:cs typeface="Arial" panose="020B0604020202020204" pitchFamily="34" charset="0"/>
              </a:rPr>
              <a:t> </a:t>
            </a:r>
            <a:r>
              <a:rPr sz="600" b="1" dirty="0">
                <a:solidFill>
                  <a:srgbClr val="231F20"/>
                </a:solidFill>
                <a:latin typeface="Arial" panose="020B0604020202020204" pitchFamily="34" charset="0"/>
                <a:cs typeface="Arial" panose="020B0604020202020204" pitchFamily="34" charset="0"/>
              </a:rPr>
              <a:t>min)</a:t>
            </a:r>
            <a:endParaRPr sz="600" dirty="0">
              <a:latin typeface="Arial" panose="020B0604020202020204" pitchFamily="34" charset="0"/>
              <a:cs typeface="Arial" panose="020B0604020202020204" pitchFamily="34" charset="0"/>
            </a:endParaRPr>
          </a:p>
          <a:p>
            <a:pPr marR="20320">
              <a:lnSpc>
                <a:spcPts val="650"/>
              </a:lnSpc>
              <a:spcBef>
                <a:spcPts val="295"/>
              </a:spcBef>
            </a:pPr>
            <a:r>
              <a:rPr sz="600" dirty="0">
                <a:solidFill>
                  <a:srgbClr val="231F20"/>
                </a:solidFill>
                <a:latin typeface="Arial" panose="020B0604020202020204" pitchFamily="34" charset="0"/>
                <a:cs typeface="Arial" panose="020B0604020202020204" pitchFamily="34" charset="0"/>
              </a:rPr>
              <a:t>Use the PPT slide to </a:t>
            </a:r>
            <a:r>
              <a:rPr sz="600" spc="-5" dirty="0">
                <a:solidFill>
                  <a:srgbClr val="231F20"/>
                </a:solidFill>
                <a:latin typeface="Arial" panose="020B0604020202020204" pitchFamily="34" charset="0"/>
                <a:cs typeface="Arial" panose="020B0604020202020204" pitchFamily="34" charset="0"/>
              </a:rPr>
              <a:t>recap </a:t>
            </a:r>
            <a:r>
              <a:rPr sz="600" dirty="0">
                <a:solidFill>
                  <a:srgbClr val="231F20"/>
                </a:solidFill>
                <a:latin typeface="Arial" panose="020B0604020202020204" pitchFamily="34" charset="0"/>
                <a:cs typeface="Arial" panose="020B0604020202020204" pitchFamily="34" charset="0"/>
              </a:rPr>
              <a:t>all of the </a:t>
            </a:r>
            <a:r>
              <a:rPr sz="600" spc="-5" dirty="0">
                <a:solidFill>
                  <a:srgbClr val="231F20"/>
                </a:solidFill>
                <a:latin typeface="Arial" panose="020B0604020202020204" pitchFamily="34" charset="0"/>
                <a:cs typeface="Arial" panose="020B0604020202020204" pitchFamily="34" charset="0"/>
              </a:rPr>
              <a:t>careers covered</a:t>
            </a:r>
            <a:r>
              <a:rPr lang="en-GB" sz="600" spc="-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in the lesson and discuss if any of the students would</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like to pursue a job like that in the </a:t>
            </a:r>
            <a:r>
              <a:rPr sz="600" spc="-5" dirty="0">
                <a:solidFill>
                  <a:srgbClr val="231F20"/>
                </a:solidFill>
                <a:latin typeface="Arial" panose="020B0604020202020204" pitchFamily="34" charset="0"/>
                <a:cs typeface="Arial" panose="020B0604020202020204" pitchFamily="34" charset="0"/>
              </a:rPr>
              <a:t>future? </a:t>
            </a:r>
            <a:r>
              <a:rPr sz="600" dirty="0">
                <a:solidFill>
                  <a:srgbClr val="231F20"/>
                </a:solidFill>
                <a:latin typeface="Arial" panose="020B0604020202020204" pitchFamily="34" charset="0"/>
                <a:cs typeface="Arial" panose="020B0604020202020204" pitchFamily="34" charset="0"/>
              </a:rPr>
              <a:t>Did</a:t>
            </a:r>
            <a:r>
              <a:rPr sz="600" spc="-75"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anything</a:t>
            </a:r>
            <a:r>
              <a:rPr lang="en-GB" sz="600" dirty="0">
                <a:solidFill>
                  <a:srgbClr val="231F20"/>
                </a:solidFill>
                <a:latin typeface="Arial" panose="020B0604020202020204" pitchFamily="34" charset="0"/>
                <a:cs typeface="Arial" panose="020B0604020202020204" pitchFamily="34" charset="0"/>
              </a:rPr>
              <a:t> </a:t>
            </a:r>
            <a:r>
              <a:rPr sz="600" dirty="0">
                <a:solidFill>
                  <a:srgbClr val="231F20"/>
                </a:solidFill>
                <a:latin typeface="Arial" panose="020B0604020202020204" pitchFamily="34" charset="0"/>
                <a:cs typeface="Arial" panose="020B0604020202020204" pitchFamily="34" charset="0"/>
              </a:rPr>
              <a:t>particularly </a:t>
            </a:r>
            <a:r>
              <a:rPr sz="600" spc="-5" dirty="0">
                <a:solidFill>
                  <a:srgbClr val="231F20"/>
                </a:solidFill>
                <a:latin typeface="Arial" panose="020B0604020202020204" pitchFamily="34" charset="0"/>
                <a:cs typeface="Arial" panose="020B0604020202020204" pitchFamily="34" charset="0"/>
              </a:rPr>
              <a:t>interest </a:t>
            </a:r>
            <a:r>
              <a:rPr sz="600" dirty="0">
                <a:solidFill>
                  <a:srgbClr val="231F20"/>
                </a:solidFill>
                <a:latin typeface="Arial" panose="020B0604020202020204" pitchFamily="34" charset="0"/>
                <a:cs typeface="Arial" panose="020B0604020202020204" pitchFamily="34" charset="0"/>
              </a:rPr>
              <a:t>them?</a:t>
            </a:r>
            <a:endParaRPr sz="600" dirty="0">
              <a:latin typeface="Arial" panose="020B0604020202020204" pitchFamily="34" charset="0"/>
              <a:cs typeface="Arial" panose="020B0604020202020204" pitchFamily="34" charset="0"/>
            </a:endParaRPr>
          </a:p>
        </p:txBody>
      </p:sp>
      <p:sp>
        <p:nvSpPr>
          <p:cNvPr id="32" name="object 32"/>
          <p:cNvSpPr txBox="1"/>
          <p:nvPr/>
        </p:nvSpPr>
        <p:spPr>
          <a:xfrm>
            <a:off x="8182639" y="1749183"/>
            <a:ext cx="2143553" cy="2514600"/>
          </a:xfrm>
          <a:prstGeom prst="rect">
            <a:avLst/>
          </a:prstGeom>
          <a:ln w="6350">
            <a:solidFill>
              <a:srgbClr val="BCBEC0"/>
            </a:solidFill>
          </a:ln>
        </p:spPr>
        <p:txBody>
          <a:bodyPr vert="horz" wrap="square" lIns="0" tIns="0" rIns="0" bIns="0" rtlCol="0">
            <a:noAutofit/>
          </a:bodyPr>
          <a:lstStyle/>
          <a:p>
            <a:pPr>
              <a:lnSpc>
                <a:spcPct val="100000"/>
              </a:lnSpc>
            </a:pPr>
            <a:endParaRPr sz="700" dirty="0">
              <a:latin typeface="Times New Roman"/>
              <a:cs typeface="Times New Roman"/>
            </a:endParaRPr>
          </a:p>
          <a:p>
            <a:pPr>
              <a:lnSpc>
                <a:spcPct val="100000"/>
              </a:lnSpc>
              <a:spcBef>
                <a:spcPts val="45"/>
              </a:spcBef>
            </a:pPr>
            <a:endParaRPr sz="900" dirty="0">
              <a:latin typeface="Times New Roman"/>
              <a:cs typeface="Times New Roman"/>
            </a:endParaRPr>
          </a:p>
        </p:txBody>
      </p:sp>
      <p:sp>
        <p:nvSpPr>
          <p:cNvPr id="37" name="object 19">
            <a:extLst>
              <a:ext uri="{FF2B5EF4-FFF2-40B4-BE49-F238E27FC236}">
                <a16:creationId xmlns:a16="http://schemas.microsoft.com/office/drawing/2014/main" id="{73702A39-A4F4-4E5B-95EB-F9AB56E2D600}"/>
              </a:ext>
            </a:extLst>
          </p:cNvPr>
          <p:cNvSpPr txBox="1"/>
          <p:nvPr/>
        </p:nvSpPr>
        <p:spPr>
          <a:xfrm>
            <a:off x="8252966" y="1754257"/>
            <a:ext cx="191158" cy="375920"/>
          </a:xfrm>
          <a:prstGeom prst="rect">
            <a:avLst/>
          </a:prstGeom>
        </p:spPr>
        <p:txBody>
          <a:bodyPr vert="horz" wrap="square" lIns="0" tIns="12700" rIns="0" bIns="0" rtlCol="0">
            <a:noAutofit/>
          </a:bodyPr>
          <a:lstStyle/>
          <a:p>
            <a:pPr>
              <a:lnSpc>
                <a:spcPct val="100000"/>
              </a:lnSpc>
              <a:spcBef>
                <a:spcPts val="100"/>
              </a:spcBef>
            </a:pPr>
            <a:r>
              <a:rPr lang="en-GB" sz="2300" b="1" dirty="0">
                <a:solidFill>
                  <a:srgbClr val="EC5850"/>
                </a:solidFill>
                <a:latin typeface="Poppins"/>
                <a:cs typeface="Poppins"/>
              </a:rPr>
              <a:t>8</a:t>
            </a:r>
            <a:endParaRPr sz="2300" dirty="0">
              <a:latin typeface="Poppins"/>
              <a:cs typeface="Poppins"/>
            </a:endParaRPr>
          </a:p>
        </p:txBody>
      </p:sp>
      <p:sp>
        <p:nvSpPr>
          <p:cNvPr id="38" name="object 20">
            <a:extLst>
              <a:ext uri="{FF2B5EF4-FFF2-40B4-BE49-F238E27FC236}">
                <a16:creationId xmlns:a16="http://schemas.microsoft.com/office/drawing/2014/main" id="{D8937EF6-CF73-4D60-8B19-C64E9D22FBAB}"/>
              </a:ext>
            </a:extLst>
          </p:cNvPr>
          <p:cNvSpPr txBox="1"/>
          <p:nvPr/>
        </p:nvSpPr>
        <p:spPr>
          <a:xfrm>
            <a:off x="8252965" y="2059057"/>
            <a:ext cx="2073226" cy="1035050"/>
          </a:xfrm>
          <a:prstGeom prst="rect">
            <a:avLst/>
          </a:prstGeom>
        </p:spPr>
        <p:txBody>
          <a:bodyPr vert="horz" wrap="square" lIns="0" tIns="17780" rIns="0" bIns="0" rtlCol="0">
            <a:noAutofit/>
          </a:bodyPr>
          <a:lstStyle/>
          <a:p>
            <a:pPr marR="121920">
              <a:spcBef>
                <a:spcPts val="310"/>
              </a:spcBef>
            </a:pPr>
            <a:r>
              <a:rPr lang="en-GB" sz="600" b="1" dirty="0">
                <a:solidFill>
                  <a:srgbClr val="231F20"/>
                </a:solidFill>
                <a:latin typeface="Arial" panose="020B0604020202020204" pitchFamily="34" charset="0"/>
                <a:cs typeface="Arial" panose="020B0604020202020204" pitchFamily="34" charset="0"/>
              </a:rPr>
              <a:t>Using tech to help improve customers experience and increase sales (35 min)</a:t>
            </a:r>
          </a:p>
          <a:p>
            <a:pPr marR="110489">
              <a:lnSpc>
                <a:spcPts val="650"/>
              </a:lnSpc>
              <a:spcBef>
                <a:spcPts val="290"/>
              </a:spcBef>
            </a:pPr>
            <a:r>
              <a:rPr lang="en-GB" sz="600" spc="-20" dirty="0">
                <a:solidFill>
                  <a:srgbClr val="231F20"/>
                </a:solidFill>
                <a:latin typeface="Arial" panose="020B0604020202020204" pitchFamily="34" charset="0"/>
                <a:cs typeface="Arial" panose="020B0604020202020204" pitchFamily="34" charset="0"/>
              </a:rPr>
              <a:t>Tell </a:t>
            </a:r>
            <a:r>
              <a:rPr lang="en-GB" sz="600" dirty="0">
                <a:solidFill>
                  <a:srgbClr val="231F20"/>
                </a:solidFill>
                <a:latin typeface="Arial" panose="020B0604020202020204" pitchFamily="34" charset="0"/>
                <a:cs typeface="Arial" panose="020B0604020202020204" pitchFamily="34" charset="0"/>
              </a:rPr>
              <a:t>the students that they </a:t>
            </a:r>
            <a:r>
              <a:rPr lang="en-GB" sz="600" spc="-5" dirty="0">
                <a:solidFill>
                  <a:srgbClr val="231F20"/>
                </a:solidFill>
                <a:latin typeface="Arial" panose="020B0604020202020204" pitchFamily="34" charset="0"/>
                <a:cs typeface="Arial" panose="020B0604020202020204" pitchFamily="34" charset="0"/>
              </a:rPr>
              <a:t>are </a:t>
            </a:r>
            <a:r>
              <a:rPr lang="en-GB" sz="600" dirty="0">
                <a:solidFill>
                  <a:srgbClr val="231F20"/>
                </a:solidFill>
                <a:latin typeface="Arial" panose="020B0604020202020204" pitchFamily="34" charset="0"/>
                <a:cs typeface="Arial" panose="020B0604020202020204" pitchFamily="34" charset="0"/>
              </a:rPr>
              <a:t>now going to use everything they know and have learnt about tech in </a:t>
            </a:r>
            <a:r>
              <a:rPr lang="en-GB" sz="600" spc="-5" dirty="0">
                <a:solidFill>
                  <a:srgbClr val="231F20"/>
                </a:solidFill>
                <a:latin typeface="Arial" panose="020B0604020202020204" pitchFamily="34" charset="0"/>
                <a:cs typeface="Arial" panose="020B0604020202020204" pitchFamily="34" charset="0"/>
              </a:rPr>
              <a:t>retail </a:t>
            </a:r>
            <a:r>
              <a:rPr lang="en-GB" sz="600" dirty="0">
                <a:solidFill>
                  <a:srgbClr val="231F20"/>
                </a:solidFill>
                <a:latin typeface="Arial" panose="020B0604020202020204" pitchFamily="34" charset="0"/>
                <a:cs typeface="Arial" panose="020B0604020202020204" pitchFamily="34" charset="0"/>
              </a:rPr>
              <a:t>to help a </a:t>
            </a:r>
            <a:r>
              <a:rPr lang="en-GB" sz="600" spc="-5" dirty="0">
                <a:solidFill>
                  <a:srgbClr val="231F20"/>
                </a:solidFill>
                <a:latin typeface="Arial" panose="020B0604020202020204" pitchFamily="34" charset="0"/>
                <a:cs typeface="Arial" panose="020B0604020202020204" pitchFamily="34" charset="0"/>
              </a:rPr>
              <a:t>store. </a:t>
            </a:r>
            <a:r>
              <a:rPr lang="en-GB" sz="600" spc="-20" dirty="0">
                <a:solidFill>
                  <a:srgbClr val="231F20"/>
                </a:solidFill>
                <a:latin typeface="Arial" panose="020B0604020202020204" pitchFamily="34" charset="0"/>
                <a:cs typeface="Arial" panose="020B0604020202020204" pitchFamily="34" charset="0"/>
              </a:rPr>
              <a:t>Tell </a:t>
            </a:r>
            <a:r>
              <a:rPr lang="en-GB" sz="600" dirty="0">
                <a:solidFill>
                  <a:srgbClr val="231F20"/>
                </a:solidFill>
                <a:latin typeface="Arial" panose="020B0604020202020204" pitchFamily="34" charset="0"/>
                <a:cs typeface="Arial" panose="020B0604020202020204" pitchFamily="34" charset="0"/>
              </a:rPr>
              <a:t>the students that they </a:t>
            </a:r>
            <a:r>
              <a:rPr lang="en-GB" sz="600" spc="-5" dirty="0">
                <a:solidFill>
                  <a:srgbClr val="231F20"/>
                </a:solidFill>
                <a:latin typeface="Arial" panose="020B0604020202020204" pitchFamily="34" charset="0"/>
                <a:cs typeface="Arial" panose="020B0604020202020204" pitchFamily="34" charset="0"/>
              </a:rPr>
              <a:t>are </a:t>
            </a:r>
            <a:r>
              <a:rPr lang="en-GB" sz="600" dirty="0">
                <a:solidFill>
                  <a:srgbClr val="231F20"/>
                </a:solidFill>
                <a:latin typeface="Arial" panose="020B0604020202020204" pitchFamily="34" charset="0"/>
                <a:cs typeface="Arial" panose="020B0604020202020204" pitchFamily="34" charset="0"/>
              </a:rPr>
              <a:t>going to work in </a:t>
            </a:r>
            <a:r>
              <a:rPr lang="en-GB" sz="600" spc="-5" dirty="0">
                <a:solidFill>
                  <a:srgbClr val="231F20"/>
                </a:solidFill>
                <a:latin typeface="Arial" panose="020B0604020202020204" pitchFamily="34" charset="0"/>
                <a:cs typeface="Arial" panose="020B0604020202020204" pitchFamily="34" charset="0"/>
              </a:rPr>
              <a:t>groups </a:t>
            </a:r>
            <a:r>
              <a:rPr lang="en-GB" sz="600" dirty="0">
                <a:solidFill>
                  <a:srgbClr val="231F20"/>
                </a:solidFill>
                <a:latin typeface="Arial" panose="020B0604020202020204" pitchFamily="34" charset="0"/>
                <a:cs typeface="Arial" panose="020B0604020202020204" pitchFamily="34" charset="0"/>
              </a:rPr>
              <a:t>and be given a description</a:t>
            </a:r>
            <a:r>
              <a:rPr lang="en-GB" sz="600" spc="-80" dirty="0">
                <a:solidFill>
                  <a:srgbClr val="231F20"/>
                </a:solidFill>
                <a:latin typeface="Arial" panose="020B0604020202020204" pitchFamily="34" charset="0"/>
                <a:cs typeface="Arial" panose="020B0604020202020204" pitchFamily="34" charset="0"/>
              </a:rPr>
              <a:t> </a:t>
            </a:r>
            <a:r>
              <a:rPr lang="en-GB" sz="600" dirty="0">
                <a:solidFill>
                  <a:srgbClr val="231F20"/>
                </a:solidFill>
                <a:latin typeface="Arial" panose="020B0604020202020204" pitchFamily="34" charset="0"/>
                <a:cs typeface="Arial" panose="020B0604020202020204" pitchFamily="34" charset="0"/>
              </a:rPr>
              <a:t>of a </a:t>
            </a:r>
            <a:r>
              <a:rPr lang="en-GB" sz="600" spc="-5" dirty="0">
                <a:solidFill>
                  <a:srgbClr val="231F20"/>
                </a:solidFill>
                <a:latin typeface="Arial" panose="020B0604020202020204" pitchFamily="34" charset="0"/>
                <a:cs typeface="Arial" panose="020B0604020202020204" pitchFamily="34" charset="0"/>
              </a:rPr>
              <a:t>retail store. </a:t>
            </a:r>
            <a:r>
              <a:rPr lang="en-GB" sz="600" dirty="0">
                <a:solidFill>
                  <a:srgbClr val="231F20"/>
                </a:solidFill>
                <a:latin typeface="Arial" panose="020B0604020202020204" pitchFamily="34" charset="0"/>
                <a:cs typeface="Arial" panose="020B0604020202020204" pitchFamily="34" charset="0"/>
              </a:rPr>
              <a:t>Their job is to plan how they would use tech to help that </a:t>
            </a:r>
            <a:r>
              <a:rPr lang="en-GB" sz="600" spc="-5" dirty="0">
                <a:solidFill>
                  <a:srgbClr val="231F20"/>
                </a:solidFill>
                <a:latin typeface="Arial" panose="020B0604020202020204" pitchFamily="34" charset="0"/>
                <a:cs typeface="Arial" panose="020B0604020202020204" pitchFamily="34" charset="0"/>
              </a:rPr>
              <a:t>store improve </a:t>
            </a:r>
            <a:r>
              <a:rPr lang="en-GB" sz="600" dirty="0">
                <a:solidFill>
                  <a:srgbClr val="231F20"/>
                </a:solidFill>
                <a:latin typeface="Arial" panose="020B0604020202020204" pitchFamily="34" charset="0"/>
                <a:cs typeface="Arial" panose="020B0604020202020204" pitchFamily="34" charset="0"/>
              </a:rPr>
              <a:t>customer experience and </a:t>
            </a:r>
            <a:r>
              <a:rPr lang="en-GB" sz="600" spc="-5" dirty="0">
                <a:solidFill>
                  <a:srgbClr val="231F20"/>
                </a:solidFill>
                <a:latin typeface="Arial" panose="020B0604020202020204" pitchFamily="34" charset="0"/>
                <a:cs typeface="Arial" panose="020B0604020202020204" pitchFamily="34" charset="0"/>
              </a:rPr>
              <a:t>increase </a:t>
            </a:r>
            <a:r>
              <a:rPr lang="en-GB" sz="600" dirty="0">
                <a:solidFill>
                  <a:srgbClr val="231F20"/>
                </a:solidFill>
                <a:latin typeface="Arial" panose="020B0604020202020204" pitchFamily="34" charset="0"/>
                <a:cs typeface="Arial" panose="020B0604020202020204" pitchFamily="34" charset="0"/>
              </a:rPr>
              <a:t>sales.</a:t>
            </a:r>
            <a:endParaRPr lang="en-GB" sz="600" dirty="0">
              <a:latin typeface="Arial" panose="020B0604020202020204" pitchFamily="34" charset="0"/>
              <a:cs typeface="Arial" panose="020B0604020202020204" pitchFamily="34" charset="0"/>
            </a:endParaRPr>
          </a:p>
          <a:p>
            <a:pPr marR="137160">
              <a:lnSpc>
                <a:spcPts val="650"/>
              </a:lnSpc>
              <a:spcBef>
                <a:spcPts val="285"/>
              </a:spcBef>
            </a:pPr>
            <a:r>
              <a:rPr lang="en-GB" sz="600" dirty="0">
                <a:solidFill>
                  <a:srgbClr val="231F20"/>
                </a:solidFill>
                <a:latin typeface="Arial" panose="020B0604020202020204" pitchFamily="34" charset="0"/>
                <a:cs typeface="Arial" panose="020B0604020202020204" pitchFamily="34" charset="0"/>
              </a:rPr>
              <a:t>Give each </a:t>
            </a:r>
            <a:r>
              <a:rPr lang="en-GB" sz="600" spc="-5" dirty="0">
                <a:solidFill>
                  <a:srgbClr val="231F20"/>
                </a:solidFill>
                <a:latin typeface="Arial" panose="020B0604020202020204" pitchFamily="34" charset="0"/>
                <a:cs typeface="Arial" panose="020B0604020202020204" pitchFamily="34" charset="0"/>
              </a:rPr>
              <a:t>group </a:t>
            </a:r>
            <a:r>
              <a:rPr lang="en-GB" sz="600" dirty="0">
                <a:solidFill>
                  <a:srgbClr val="231F20"/>
                </a:solidFill>
                <a:latin typeface="Arial" panose="020B0604020202020204" pitchFamily="34" charset="0"/>
                <a:cs typeface="Arial" panose="020B0604020202020204" pitchFamily="34" charset="0"/>
              </a:rPr>
              <a:t>one of the </a:t>
            </a:r>
            <a:r>
              <a:rPr lang="en-GB" sz="600" spc="-5" dirty="0">
                <a:solidFill>
                  <a:srgbClr val="231F20"/>
                </a:solidFill>
                <a:latin typeface="Arial" panose="020B0604020202020204" pitchFamily="34" charset="0"/>
                <a:cs typeface="Arial" panose="020B0604020202020204" pitchFamily="34" charset="0"/>
              </a:rPr>
              <a:t>store </a:t>
            </a:r>
            <a:r>
              <a:rPr lang="en-GB" sz="600" dirty="0">
                <a:solidFill>
                  <a:srgbClr val="231F20"/>
                </a:solidFill>
                <a:latin typeface="Arial" panose="020B0604020202020204" pitchFamily="34" charset="0"/>
                <a:cs typeface="Arial" panose="020B0604020202020204" pitchFamily="34" charset="0"/>
              </a:rPr>
              <a:t>descriptions.</a:t>
            </a:r>
            <a:r>
              <a:rPr lang="en-GB" sz="600" spc="-60" dirty="0">
                <a:solidFill>
                  <a:srgbClr val="231F20"/>
                </a:solidFill>
                <a:latin typeface="Arial" panose="020B0604020202020204" pitchFamily="34" charset="0"/>
                <a:cs typeface="Arial" panose="020B0604020202020204" pitchFamily="34" charset="0"/>
              </a:rPr>
              <a:t> </a:t>
            </a:r>
            <a:r>
              <a:rPr lang="en-GB" sz="600" spc="-5" dirty="0">
                <a:solidFill>
                  <a:srgbClr val="231F20"/>
                </a:solidFill>
                <a:latin typeface="Arial" panose="020B0604020202020204" pitchFamily="34" charset="0"/>
                <a:cs typeface="Arial" panose="020B0604020202020204" pitchFamily="34" charset="0"/>
              </a:rPr>
              <a:t>There are </a:t>
            </a:r>
            <a:r>
              <a:rPr lang="en-GB" sz="600" dirty="0">
                <a:solidFill>
                  <a:srgbClr val="231F20"/>
                </a:solidFill>
                <a:latin typeface="Arial" panose="020B0604020202020204" pitchFamily="34" charset="0"/>
                <a:cs typeface="Arial" panose="020B0604020202020204" pitchFamily="34" charset="0"/>
              </a:rPr>
              <a:t>examples of a supermarket, </a:t>
            </a:r>
            <a:r>
              <a:rPr lang="en-GB" sz="600" spc="-5" dirty="0">
                <a:solidFill>
                  <a:srgbClr val="231F20"/>
                </a:solidFill>
                <a:latin typeface="Arial" panose="020B0604020202020204" pitchFamily="34" charset="0"/>
                <a:cs typeface="Arial" panose="020B0604020202020204" pitchFamily="34" charset="0"/>
              </a:rPr>
              <a:t>restaurant, </a:t>
            </a:r>
            <a:r>
              <a:rPr lang="en-GB" sz="600" dirty="0">
                <a:solidFill>
                  <a:srgbClr val="231F20"/>
                </a:solidFill>
                <a:latin typeface="Arial" panose="020B0604020202020204" pitchFamily="34" charset="0"/>
                <a:cs typeface="Arial" panose="020B0604020202020204" pitchFamily="34" charset="0"/>
              </a:rPr>
              <a:t>clothing </a:t>
            </a:r>
            <a:r>
              <a:rPr lang="en-GB" sz="600" spc="-5" dirty="0">
                <a:solidFill>
                  <a:srgbClr val="231F20"/>
                </a:solidFill>
                <a:latin typeface="Arial" panose="020B0604020202020204" pitchFamily="34" charset="0"/>
                <a:cs typeface="Arial" panose="020B0604020202020204" pitchFamily="34" charset="0"/>
              </a:rPr>
              <a:t>store </a:t>
            </a:r>
            <a:r>
              <a:rPr lang="en-GB" sz="600" dirty="0">
                <a:solidFill>
                  <a:srgbClr val="231F20"/>
                </a:solidFill>
                <a:latin typeface="Arial" panose="020B0604020202020204" pitchFamily="34" charset="0"/>
                <a:cs typeface="Arial" panose="020B0604020202020204" pitchFamily="34" charset="0"/>
              </a:rPr>
              <a:t>and sports equipment</a:t>
            </a:r>
            <a:r>
              <a:rPr lang="en-GB" sz="600" spc="-5" dirty="0">
                <a:solidFill>
                  <a:srgbClr val="231F20"/>
                </a:solidFill>
                <a:latin typeface="Arial" panose="020B0604020202020204" pitchFamily="34" charset="0"/>
                <a:cs typeface="Arial" panose="020B0604020202020204" pitchFamily="34" charset="0"/>
              </a:rPr>
              <a:t> store.</a:t>
            </a:r>
            <a:endParaRPr lang="en-GB" sz="600" dirty="0">
              <a:latin typeface="Arial" panose="020B0604020202020204" pitchFamily="34" charset="0"/>
              <a:cs typeface="Arial" panose="020B0604020202020204" pitchFamily="34" charset="0"/>
            </a:endParaRPr>
          </a:p>
          <a:p>
            <a:pPr marR="101600">
              <a:lnSpc>
                <a:spcPts val="650"/>
              </a:lnSpc>
              <a:spcBef>
                <a:spcPts val="280"/>
              </a:spcBef>
            </a:pPr>
            <a:r>
              <a:rPr lang="en-GB" sz="600" dirty="0">
                <a:solidFill>
                  <a:srgbClr val="231F20"/>
                </a:solidFill>
                <a:latin typeface="Arial" panose="020B0604020202020204" pitchFamily="34" charset="0"/>
                <a:cs typeface="Arial" panose="020B0604020202020204" pitchFamily="34" charset="0"/>
              </a:rPr>
              <a:t>Give the students time to develop a plan to help that business by implementing new tech – they could </a:t>
            </a:r>
            <a:r>
              <a:rPr lang="en-GB" sz="600" spc="-5" dirty="0">
                <a:solidFill>
                  <a:srgbClr val="231F20"/>
                </a:solidFill>
                <a:latin typeface="Arial" panose="020B0604020202020204" pitchFamily="34" charset="0"/>
                <a:cs typeface="Arial" panose="020B0604020202020204" pitchFamily="34" charset="0"/>
              </a:rPr>
              <a:t>record </a:t>
            </a:r>
            <a:r>
              <a:rPr lang="en-GB" sz="600" dirty="0">
                <a:solidFill>
                  <a:srgbClr val="231F20"/>
                </a:solidFill>
                <a:latin typeface="Arial" panose="020B0604020202020204" pitchFamily="34" charset="0"/>
                <a:cs typeface="Arial" panose="020B0604020202020204" pitchFamily="34" charset="0"/>
              </a:rPr>
              <a:t>their ideas on paper or </a:t>
            </a:r>
            <a:r>
              <a:rPr lang="en-GB" sz="600" spc="-5" dirty="0">
                <a:solidFill>
                  <a:srgbClr val="231F20"/>
                </a:solidFill>
                <a:latin typeface="Arial" panose="020B0604020202020204" pitchFamily="34" charset="0"/>
                <a:cs typeface="Arial" panose="020B0604020202020204" pitchFamily="34" charset="0"/>
              </a:rPr>
              <a:t>create </a:t>
            </a:r>
            <a:r>
              <a:rPr lang="en-GB" sz="600" dirty="0">
                <a:solidFill>
                  <a:srgbClr val="231F20"/>
                </a:solidFill>
                <a:latin typeface="Arial" panose="020B0604020202020204" pitchFamily="34" charset="0"/>
                <a:cs typeface="Arial" panose="020B0604020202020204" pitchFamily="34" charset="0"/>
              </a:rPr>
              <a:t>a brief</a:t>
            </a:r>
            <a:r>
              <a:rPr lang="en-GB" sz="600" spc="-75" dirty="0">
                <a:solidFill>
                  <a:srgbClr val="231F20"/>
                </a:solidFill>
                <a:latin typeface="Arial" panose="020B0604020202020204" pitchFamily="34" charset="0"/>
                <a:cs typeface="Arial" panose="020B0604020202020204" pitchFamily="34" charset="0"/>
              </a:rPr>
              <a:t> </a:t>
            </a:r>
            <a:r>
              <a:rPr lang="en-GB" sz="600" dirty="0">
                <a:solidFill>
                  <a:srgbClr val="231F20"/>
                </a:solidFill>
                <a:latin typeface="Arial" panose="020B0604020202020204" pitchFamily="34" charset="0"/>
                <a:cs typeface="Arial" panose="020B0604020202020204" pitchFamily="34" charset="0"/>
              </a:rPr>
              <a:t>computer </a:t>
            </a:r>
            <a:r>
              <a:rPr lang="en-GB" sz="600" spc="-5" dirty="0">
                <a:solidFill>
                  <a:srgbClr val="231F20"/>
                </a:solidFill>
                <a:latin typeface="Arial" panose="020B0604020202020204" pitchFamily="34" charset="0"/>
                <a:cs typeface="Arial" panose="020B0604020202020204" pitchFamily="34" charset="0"/>
              </a:rPr>
              <a:t>presentation. </a:t>
            </a:r>
            <a:r>
              <a:rPr lang="en-GB" sz="600" dirty="0">
                <a:solidFill>
                  <a:srgbClr val="231F20"/>
                </a:solidFill>
                <a:latin typeface="Arial" panose="020B0604020202020204" pitchFamily="34" charset="0"/>
                <a:cs typeface="Arial" panose="020B0604020202020204" pitchFamily="34" charset="0"/>
              </a:rPr>
              <a:t>Students will need to plan and decide how they will implement tech</a:t>
            </a:r>
            <a:r>
              <a:rPr lang="en-GB" sz="600" spc="-15" dirty="0">
                <a:solidFill>
                  <a:srgbClr val="231F20"/>
                </a:solidFill>
                <a:latin typeface="Arial" panose="020B0604020202020204" pitchFamily="34" charset="0"/>
                <a:cs typeface="Arial" panose="020B0604020202020204" pitchFamily="34" charset="0"/>
              </a:rPr>
              <a:t> </a:t>
            </a:r>
            <a:r>
              <a:rPr lang="en-GB" sz="600" dirty="0">
                <a:solidFill>
                  <a:srgbClr val="231F20"/>
                </a:solidFill>
                <a:latin typeface="Arial" panose="020B0604020202020204" pitchFamily="34" charset="0"/>
                <a:cs typeface="Arial" panose="020B0604020202020204" pitchFamily="34" charset="0"/>
              </a:rPr>
              <a:t>to:</a:t>
            </a:r>
            <a:endParaRPr lang="en-GB" sz="600" dirty="0">
              <a:latin typeface="Arial" panose="020B0604020202020204" pitchFamily="34" charset="0"/>
              <a:cs typeface="Arial" panose="020B0604020202020204" pitchFamily="34" charset="0"/>
            </a:endParaRPr>
          </a:p>
          <a:p>
            <a:pPr marL="88900" indent="-88900">
              <a:lnSpc>
                <a:spcPts val="685"/>
              </a:lnSpc>
              <a:spcBef>
                <a:spcPts val="204"/>
              </a:spcBef>
              <a:buChar char="-"/>
              <a:tabLst>
                <a:tab pos="133350" algn="l"/>
              </a:tabLst>
            </a:pPr>
            <a:r>
              <a:rPr lang="en-GB" sz="600" dirty="0">
                <a:solidFill>
                  <a:srgbClr val="231F20"/>
                </a:solidFill>
                <a:latin typeface="Arial" panose="020B0604020202020204" pitchFamily="34" charset="0"/>
                <a:cs typeface="Arial" panose="020B0604020202020204" pitchFamily="34" charset="0"/>
              </a:rPr>
              <a:t>Draw customers in </a:t>
            </a:r>
            <a:r>
              <a:rPr lang="en-GB" sz="600" spc="-5" dirty="0">
                <a:solidFill>
                  <a:srgbClr val="231F20"/>
                </a:solidFill>
                <a:latin typeface="Arial" panose="020B0604020202020204" pitchFamily="34" charset="0"/>
                <a:cs typeface="Arial" panose="020B0604020202020204" pitchFamily="34" charset="0"/>
              </a:rPr>
              <a:t>through </a:t>
            </a:r>
            <a:r>
              <a:rPr lang="en-GB" sz="600" dirty="0">
                <a:solidFill>
                  <a:srgbClr val="231F20"/>
                </a:solidFill>
                <a:latin typeface="Arial" panose="020B0604020202020204" pitchFamily="34" charset="0"/>
                <a:cs typeface="Arial" panose="020B0604020202020204" pitchFamily="34" charset="0"/>
              </a:rPr>
              <a:t>the window</a:t>
            </a:r>
            <a:r>
              <a:rPr lang="en-GB" sz="600" spc="-25" dirty="0">
                <a:solidFill>
                  <a:srgbClr val="231F20"/>
                </a:solidFill>
                <a:latin typeface="Arial" panose="020B0604020202020204" pitchFamily="34" charset="0"/>
                <a:cs typeface="Arial" panose="020B0604020202020204" pitchFamily="34" charset="0"/>
              </a:rPr>
              <a:t> </a:t>
            </a:r>
            <a:r>
              <a:rPr lang="en-GB" sz="600" dirty="0">
                <a:solidFill>
                  <a:srgbClr val="231F20"/>
                </a:solidFill>
                <a:latin typeface="Arial" panose="020B0604020202020204" pitchFamily="34" charset="0"/>
                <a:cs typeface="Arial" panose="020B0604020202020204" pitchFamily="34" charset="0"/>
              </a:rPr>
              <a:t>display</a:t>
            </a:r>
            <a:endParaRPr lang="en-GB" sz="600" dirty="0">
              <a:latin typeface="Arial" panose="020B0604020202020204" pitchFamily="34" charset="0"/>
              <a:cs typeface="Arial" panose="020B0604020202020204" pitchFamily="34" charset="0"/>
            </a:endParaRPr>
          </a:p>
          <a:p>
            <a:pPr marL="88900" indent="-88900">
              <a:lnSpc>
                <a:spcPts val="650"/>
              </a:lnSpc>
              <a:buChar char="-"/>
              <a:tabLst>
                <a:tab pos="133350" algn="l"/>
              </a:tabLst>
            </a:pPr>
            <a:r>
              <a:rPr lang="en-GB" sz="600" spc="-5" dirty="0">
                <a:solidFill>
                  <a:srgbClr val="231F20"/>
                </a:solidFill>
                <a:latin typeface="Arial" panose="020B0604020202020204" pitchFamily="34" charset="0"/>
                <a:cs typeface="Arial" panose="020B0604020202020204" pitchFamily="34" charset="0"/>
              </a:rPr>
              <a:t>Improve </a:t>
            </a:r>
            <a:r>
              <a:rPr lang="en-GB" sz="600" dirty="0">
                <a:solidFill>
                  <a:srgbClr val="231F20"/>
                </a:solidFill>
                <a:latin typeface="Arial" panose="020B0604020202020204" pitchFamily="34" charset="0"/>
                <a:cs typeface="Arial" panose="020B0604020202020204" pitchFamily="34" charset="0"/>
              </a:rPr>
              <a:t>the way customers </a:t>
            </a:r>
            <a:r>
              <a:rPr lang="en-GB" sz="600" spc="-5" dirty="0">
                <a:solidFill>
                  <a:srgbClr val="231F20"/>
                </a:solidFill>
                <a:latin typeface="Arial" panose="020B0604020202020204" pitchFamily="34" charset="0"/>
                <a:cs typeface="Arial" panose="020B0604020202020204" pitchFamily="34" charset="0"/>
              </a:rPr>
              <a:t>purchase </a:t>
            </a:r>
            <a:r>
              <a:rPr lang="en-GB" sz="600" dirty="0">
                <a:solidFill>
                  <a:srgbClr val="231F20"/>
                </a:solidFill>
                <a:latin typeface="Arial" panose="020B0604020202020204" pitchFamily="34" charset="0"/>
                <a:cs typeface="Arial" panose="020B0604020202020204" pitchFamily="34" charset="0"/>
              </a:rPr>
              <a:t>the</a:t>
            </a:r>
            <a:r>
              <a:rPr lang="en-GB" sz="600" spc="-5" dirty="0">
                <a:solidFill>
                  <a:srgbClr val="231F20"/>
                </a:solidFill>
                <a:latin typeface="Arial" panose="020B0604020202020204" pitchFamily="34" charset="0"/>
                <a:cs typeface="Arial" panose="020B0604020202020204" pitchFamily="34" charset="0"/>
              </a:rPr>
              <a:t> products</a:t>
            </a:r>
            <a:endParaRPr lang="en-GB" sz="600" dirty="0">
              <a:latin typeface="Arial" panose="020B0604020202020204" pitchFamily="34" charset="0"/>
              <a:cs typeface="Arial" panose="020B0604020202020204" pitchFamily="34" charset="0"/>
            </a:endParaRPr>
          </a:p>
          <a:p>
            <a:pPr marL="88900" marR="229235" indent="-88900">
              <a:lnSpc>
                <a:spcPts val="650"/>
              </a:lnSpc>
              <a:spcBef>
                <a:spcPts val="45"/>
              </a:spcBef>
              <a:buChar char="-"/>
              <a:tabLst>
                <a:tab pos="133350" algn="l"/>
              </a:tabLst>
            </a:pPr>
            <a:r>
              <a:rPr lang="en-GB" sz="600" dirty="0">
                <a:solidFill>
                  <a:srgbClr val="231F20"/>
                </a:solidFill>
                <a:latin typeface="Arial" panose="020B0604020202020204" pitchFamily="34" charset="0"/>
                <a:cs typeface="Arial" panose="020B0604020202020204" pitchFamily="34" charset="0"/>
              </a:rPr>
              <a:t>Make shopping a quicker and easier</a:t>
            </a:r>
            <a:r>
              <a:rPr lang="en-GB" sz="600" spc="-100" dirty="0">
                <a:solidFill>
                  <a:srgbClr val="231F20"/>
                </a:solidFill>
                <a:latin typeface="Arial" panose="020B0604020202020204" pitchFamily="34" charset="0"/>
                <a:cs typeface="Arial" panose="020B0604020202020204" pitchFamily="34" charset="0"/>
              </a:rPr>
              <a:t> </a:t>
            </a:r>
            <a:r>
              <a:rPr lang="en-GB" sz="600" dirty="0">
                <a:solidFill>
                  <a:srgbClr val="231F20"/>
                </a:solidFill>
                <a:latin typeface="Arial" panose="020B0604020202020204" pitchFamily="34" charset="0"/>
                <a:cs typeface="Arial" panose="020B0604020202020204" pitchFamily="34" charset="0"/>
              </a:rPr>
              <a:t>experience for</a:t>
            </a:r>
            <a:r>
              <a:rPr lang="en-GB" sz="600" spc="-5" dirty="0">
                <a:solidFill>
                  <a:srgbClr val="231F20"/>
                </a:solidFill>
                <a:latin typeface="Arial" panose="020B0604020202020204" pitchFamily="34" charset="0"/>
                <a:cs typeface="Arial" panose="020B0604020202020204" pitchFamily="34" charset="0"/>
              </a:rPr>
              <a:t> </a:t>
            </a:r>
            <a:r>
              <a:rPr lang="en-GB" sz="600" dirty="0">
                <a:solidFill>
                  <a:srgbClr val="231F20"/>
                </a:solidFill>
                <a:latin typeface="Arial" panose="020B0604020202020204" pitchFamily="34" charset="0"/>
                <a:cs typeface="Arial" panose="020B0604020202020204" pitchFamily="34" charset="0"/>
              </a:rPr>
              <a:t>customers</a:t>
            </a:r>
            <a:endParaRPr lang="en-GB" sz="600" dirty="0">
              <a:latin typeface="Arial" panose="020B0604020202020204" pitchFamily="34" charset="0"/>
              <a:cs typeface="Arial" panose="020B0604020202020204" pitchFamily="34" charset="0"/>
            </a:endParaRPr>
          </a:p>
          <a:p>
            <a:pPr marR="83820">
              <a:lnSpc>
                <a:spcPts val="650"/>
              </a:lnSpc>
              <a:spcBef>
                <a:spcPts val="284"/>
              </a:spcBef>
            </a:pPr>
            <a:r>
              <a:rPr lang="en-GB" sz="600" dirty="0">
                <a:solidFill>
                  <a:srgbClr val="231F20"/>
                </a:solidFill>
                <a:latin typeface="Arial" panose="020B0604020202020204" pitchFamily="34" charset="0"/>
                <a:cs typeface="Arial" panose="020B0604020202020204" pitchFamily="34" charset="0"/>
              </a:rPr>
              <a:t>Give time to allow each </a:t>
            </a:r>
            <a:r>
              <a:rPr lang="en-GB" sz="600" spc="-5" dirty="0">
                <a:solidFill>
                  <a:srgbClr val="231F20"/>
                </a:solidFill>
                <a:latin typeface="Arial" panose="020B0604020202020204" pitchFamily="34" charset="0"/>
                <a:cs typeface="Arial" panose="020B0604020202020204" pitchFamily="34" charset="0"/>
              </a:rPr>
              <a:t>group </a:t>
            </a:r>
            <a:r>
              <a:rPr lang="en-GB" sz="600" dirty="0">
                <a:solidFill>
                  <a:srgbClr val="231F20"/>
                </a:solidFill>
                <a:latin typeface="Arial" panose="020B0604020202020204" pitchFamily="34" charset="0"/>
                <a:cs typeface="Arial" panose="020B0604020202020204" pitchFamily="34" charset="0"/>
              </a:rPr>
              <a:t>to </a:t>
            </a:r>
            <a:r>
              <a:rPr lang="en-GB" sz="600" spc="-5" dirty="0">
                <a:solidFill>
                  <a:srgbClr val="231F20"/>
                </a:solidFill>
                <a:latin typeface="Arial" panose="020B0604020202020204" pitchFamily="34" charset="0"/>
                <a:cs typeface="Arial" panose="020B0604020202020204" pitchFamily="34" charset="0"/>
              </a:rPr>
              <a:t>present </a:t>
            </a:r>
            <a:r>
              <a:rPr lang="en-GB" sz="600" dirty="0">
                <a:solidFill>
                  <a:srgbClr val="231F20"/>
                </a:solidFill>
                <a:latin typeface="Arial" panose="020B0604020202020204" pitchFamily="34" charset="0"/>
                <a:cs typeface="Arial" panose="020B0604020202020204" pitchFamily="34" charset="0"/>
              </a:rPr>
              <a:t>their ideas</a:t>
            </a:r>
            <a:r>
              <a:rPr lang="en-GB" sz="600" spc="-60" dirty="0">
                <a:solidFill>
                  <a:srgbClr val="231F20"/>
                </a:solidFill>
                <a:latin typeface="Arial" panose="020B0604020202020204" pitchFamily="34" charset="0"/>
                <a:cs typeface="Arial" panose="020B0604020202020204" pitchFamily="34" charset="0"/>
              </a:rPr>
              <a:t> </a:t>
            </a:r>
            <a:r>
              <a:rPr lang="en-GB" sz="600" dirty="0">
                <a:solidFill>
                  <a:srgbClr val="231F20"/>
                </a:solidFill>
                <a:latin typeface="Arial" panose="020B0604020202020204" pitchFamily="34" charset="0"/>
                <a:cs typeface="Arial" panose="020B0604020202020204" pitchFamily="34" charset="0"/>
              </a:rPr>
              <a:t>to another</a:t>
            </a:r>
            <a:r>
              <a:rPr lang="en-GB" sz="600" spc="-5" dirty="0">
                <a:solidFill>
                  <a:srgbClr val="231F20"/>
                </a:solidFill>
                <a:latin typeface="Arial" panose="020B0604020202020204" pitchFamily="34" charset="0"/>
                <a:cs typeface="Arial" panose="020B0604020202020204" pitchFamily="34" charset="0"/>
              </a:rPr>
              <a:t> group.</a:t>
            </a:r>
            <a:endParaRPr lang="en-GB" sz="600" dirty="0">
              <a:latin typeface="Arial" panose="020B0604020202020204" pitchFamily="34" charset="0"/>
              <a:cs typeface="Arial" panose="020B0604020202020204" pitchFamily="34" charset="0"/>
            </a:endParaRPr>
          </a:p>
        </p:txBody>
      </p:sp>
      <p:sp>
        <p:nvSpPr>
          <p:cNvPr id="46" name="TextBox 45">
            <a:extLst>
              <a:ext uri="{FF2B5EF4-FFF2-40B4-BE49-F238E27FC236}">
                <a16:creationId xmlns:a16="http://schemas.microsoft.com/office/drawing/2014/main" id="{9E69CB4D-E31C-4F98-9285-62A2CF747BD2}"/>
              </a:ext>
            </a:extLst>
          </p:cNvPr>
          <p:cNvSpPr txBox="1"/>
          <p:nvPr/>
        </p:nvSpPr>
        <p:spPr>
          <a:xfrm>
            <a:off x="5058833" y="7053475"/>
            <a:ext cx="578753" cy="182999"/>
          </a:xfrm>
          <a:prstGeom prst="rect">
            <a:avLst/>
          </a:prstGeom>
          <a:noFill/>
        </p:spPr>
        <p:txBody>
          <a:bodyPr wrap="square">
            <a:spAutoFit/>
          </a:bodyPr>
          <a:lstStyle/>
          <a:p>
            <a:pPr marR="137160">
              <a:lnSpc>
                <a:spcPts val="700"/>
              </a:lnSpc>
            </a:pPr>
            <a:r>
              <a:rPr lang="en-GB" sz="600" i="1" spc="-10" dirty="0">
                <a:solidFill>
                  <a:srgbClr val="231F20"/>
                </a:solidFill>
                <a:latin typeface="Helvetica Neue"/>
                <a:cs typeface="Helvetica Neue"/>
              </a:rPr>
              <a:t>contd.</a:t>
            </a:r>
            <a:endParaRPr lang="en-GB" sz="600" i="1" dirty="0">
              <a:latin typeface="Helvetica Neue"/>
              <a:cs typeface="Helvetica Neue"/>
            </a:endParaRPr>
          </a:p>
        </p:txBody>
      </p:sp>
      <p:sp>
        <p:nvSpPr>
          <p:cNvPr id="33" name="TextBox 32">
            <a:extLst>
              <a:ext uri="{FF2B5EF4-FFF2-40B4-BE49-F238E27FC236}">
                <a16:creationId xmlns:a16="http://schemas.microsoft.com/office/drawing/2014/main" id="{AFBF700B-D565-A314-8C13-936A6819AF73}"/>
              </a:ext>
            </a:extLst>
          </p:cNvPr>
          <p:cNvSpPr txBox="1"/>
          <p:nvPr/>
        </p:nvSpPr>
        <p:spPr>
          <a:xfrm>
            <a:off x="8718224" y="1555592"/>
            <a:ext cx="1745890" cy="215444"/>
          </a:xfrm>
          <a:prstGeom prst="rect">
            <a:avLst/>
          </a:prstGeom>
          <a:noFill/>
        </p:spPr>
        <p:txBody>
          <a:bodyPr wrap="square">
            <a:spAutoFit/>
          </a:bodyPr>
          <a:lstStyle/>
          <a:p>
            <a:pPr marL="457200" marR="0" lvl="0" indent="0" algn="l" rtl="0">
              <a:lnSpc>
                <a:spcPct val="100000"/>
              </a:lnSpc>
              <a:spcBef>
                <a:spcPts val="0"/>
              </a:spcBef>
              <a:spcAft>
                <a:spcPts val="0"/>
              </a:spcAft>
              <a:buClr>
                <a:srgbClr val="000000"/>
              </a:buClr>
              <a:buSzPts val="1000"/>
              <a:buFont typeface="Arial"/>
              <a:buNone/>
            </a:pPr>
            <a:r>
              <a:rPr lang="en-US" sz="800" b="0" i="0" u="none" strike="noStrike" cap="none" dirty="0">
                <a:latin typeface="Poppins" pitchFamily="2" charset="77"/>
                <a:ea typeface="Lora"/>
                <a:cs typeface="Poppins" pitchFamily="2" charset="77"/>
                <a:sym typeface="Lora"/>
              </a:rPr>
              <a:t>© Tech She Can 2022</a:t>
            </a:r>
          </a:p>
        </p:txBody>
      </p:sp>
      <p:sp>
        <p:nvSpPr>
          <p:cNvPr id="36" name="object 27">
            <a:extLst>
              <a:ext uri="{FF2B5EF4-FFF2-40B4-BE49-F238E27FC236}">
                <a16:creationId xmlns:a16="http://schemas.microsoft.com/office/drawing/2014/main" id="{5F649B58-7DC9-B25D-283E-20DD23302FF4}"/>
              </a:ext>
            </a:extLst>
          </p:cNvPr>
          <p:cNvSpPr txBox="1"/>
          <p:nvPr/>
        </p:nvSpPr>
        <p:spPr>
          <a:xfrm>
            <a:off x="2958559" y="4314825"/>
            <a:ext cx="2410460" cy="2625725"/>
          </a:xfrm>
          <a:prstGeom prst="rect">
            <a:avLst/>
          </a:prstGeom>
        </p:spPr>
        <p:txBody>
          <a:bodyPr vert="horz" wrap="square" lIns="0" tIns="45720" rIns="0" bIns="0" rtlCol="0">
            <a:noAutofit/>
          </a:bodyPr>
          <a:lstStyle/>
          <a:p>
            <a:pPr>
              <a:lnSpc>
                <a:spcPct val="100000"/>
              </a:lnSpc>
              <a:spcBef>
                <a:spcPts val="360"/>
              </a:spcBef>
            </a:pPr>
            <a:r>
              <a:rPr lang="en-US" sz="600" b="1" spc="-10" dirty="0">
                <a:solidFill>
                  <a:srgbClr val="231F20"/>
                </a:solidFill>
                <a:latin typeface="Arial" panose="020B0604020202020204" pitchFamily="34" charset="0"/>
                <a:cs typeface="Arial" panose="020B0604020202020204" pitchFamily="34" charset="0"/>
              </a:rPr>
              <a:t>              How</a:t>
            </a:r>
            <a:r>
              <a:rPr lang="en-US" sz="600" b="1" spc="-30" dirty="0">
                <a:solidFill>
                  <a:srgbClr val="231F20"/>
                </a:solidFill>
                <a:latin typeface="Arial" panose="020B0604020202020204" pitchFamily="34" charset="0"/>
                <a:cs typeface="Arial" panose="020B0604020202020204" pitchFamily="34" charset="0"/>
              </a:rPr>
              <a:t> </a:t>
            </a:r>
            <a:r>
              <a:rPr lang="en-US" sz="600" b="1" spc="-15" dirty="0">
                <a:solidFill>
                  <a:srgbClr val="231F20"/>
                </a:solidFill>
                <a:latin typeface="Arial" panose="020B0604020202020204" pitchFamily="34" charset="0"/>
                <a:cs typeface="Arial" panose="020B0604020202020204" pitchFamily="34" charset="0"/>
              </a:rPr>
              <a:t>are</a:t>
            </a:r>
            <a:r>
              <a:rPr lang="en-US" sz="600" b="1" spc="-25" dirty="0">
                <a:solidFill>
                  <a:srgbClr val="231F20"/>
                </a:solidFill>
                <a:latin typeface="Arial" panose="020B0604020202020204" pitchFamily="34" charset="0"/>
                <a:cs typeface="Arial" panose="020B0604020202020204" pitchFamily="34" charset="0"/>
              </a:rPr>
              <a:t> </a:t>
            </a:r>
            <a:r>
              <a:rPr lang="en-US" sz="600" b="1" spc="-15" dirty="0">
                <a:solidFill>
                  <a:srgbClr val="231F20"/>
                </a:solidFill>
                <a:latin typeface="Arial" panose="020B0604020202020204" pitchFamily="34" charset="0"/>
                <a:cs typeface="Arial" panose="020B0604020202020204" pitchFamily="34" charset="0"/>
              </a:rPr>
              <a:t>augmented</a:t>
            </a:r>
            <a:r>
              <a:rPr lang="en-US" sz="600" b="1" spc="-25" dirty="0">
                <a:solidFill>
                  <a:srgbClr val="231F20"/>
                </a:solidFill>
                <a:latin typeface="Arial" panose="020B0604020202020204" pitchFamily="34" charset="0"/>
                <a:cs typeface="Arial" panose="020B0604020202020204" pitchFamily="34" charset="0"/>
              </a:rPr>
              <a:t> </a:t>
            </a:r>
            <a:r>
              <a:rPr lang="en-US" sz="600" b="1" spc="-15" dirty="0">
                <a:solidFill>
                  <a:srgbClr val="231F20"/>
                </a:solidFill>
                <a:latin typeface="Arial" panose="020B0604020202020204" pitchFamily="34" charset="0"/>
                <a:cs typeface="Arial" panose="020B0604020202020204" pitchFamily="34" charset="0"/>
              </a:rPr>
              <a:t>reality</a:t>
            </a:r>
            <a:r>
              <a:rPr lang="en-US" sz="600" b="1" spc="-25" dirty="0">
                <a:solidFill>
                  <a:srgbClr val="231F20"/>
                </a:solidFill>
                <a:latin typeface="Arial" panose="020B0604020202020204" pitchFamily="34" charset="0"/>
                <a:cs typeface="Arial" panose="020B0604020202020204" pitchFamily="34" charset="0"/>
              </a:rPr>
              <a:t> </a:t>
            </a:r>
            <a:r>
              <a:rPr lang="en-US" sz="600" b="1" spc="-15" dirty="0">
                <a:solidFill>
                  <a:srgbClr val="231F20"/>
                </a:solidFill>
                <a:latin typeface="Arial" panose="020B0604020202020204" pitchFamily="34" charset="0"/>
                <a:cs typeface="Arial" panose="020B0604020202020204" pitchFamily="34" charset="0"/>
              </a:rPr>
              <a:t>apps</a:t>
            </a:r>
            <a:r>
              <a:rPr lang="en-US" sz="600" b="1" spc="-25" dirty="0">
                <a:solidFill>
                  <a:srgbClr val="231F20"/>
                </a:solidFill>
                <a:latin typeface="Arial" panose="020B0604020202020204" pitchFamily="34" charset="0"/>
                <a:cs typeface="Arial" panose="020B0604020202020204" pitchFamily="34" charset="0"/>
              </a:rPr>
              <a:t> </a:t>
            </a:r>
            <a:r>
              <a:rPr lang="en-US" sz="600" b="1" spc="-15" dirty="0">
                <a:solidFill>
                  <a:srgbClr val="231F20"/>
                </a:solidFill>
                <a:latin typeface="Arial" panose="020B0604020202020204" pitchFamily="34" charset="0"/>
                <a:cs typeface="Arial" panose="020B0604020202020204" pitchFamily="34" charset="0"/>
              </a:rPr>
              <a:t>being</a:t>
            </a:r>
            <a:r>
              <a:rPr lang="en-US" sz="600" b="1" spc="-25" dirty="0">
                <a:solidFill>
                  <a:srgbClr val="231F20"/>
                </a:solidFill>
                <a:latin typeface="Arial" panose="020B0604020202020204" pitchFamily="34" charset="0"/>
                <a:cs typeface="Arial" panose="020B0604020202020204" pitchFamily="34" charset="0"/>
              </a:rPr>
              <a:t> </a:t>
            </a:r>
            <a:r>
              <a:rPr lang="en-US" sz="600" b="1" spc="-15" dirty="0">
                <a:solidFill>
                  <a:srgbClr val="231F20"/>
                </a:solidFill>
                <a:latin typeface="Arial" panose="020B0604020202020204" pitchFamily="34" charset="0"/>
                <a:cs typeface="Arial" panose="020B0604020202020204" pitchFamily="34" charset="0"/>
              </a:rPr>
              <a:t>used</a:t>
            </a:r>
            <a:r>
              <a:rPr lang="en-US" sz="600" b="1" spc="-30" dirty="0">
                <a:solidFill>
                  <a:srgbClr val="231F20"/>
                </a:solidFill>
                <a:latin typeface="Arial" panose="020B0604020202020204" pitchFamily="34" charset="0"/>
                <a:cs typeface="Arial" panose="020B0604020202020204" pitchFamily="34" charset="0"/>
              </a:rPr>
              <a:t> </a:t>
            </a:r>
            <a:r>
              <a:rPr lang="en-US" sz="600" b="1" spc="-10" dirty="0">
                <a:solidFill>
                  <a:srgbClr val="231F20"/>
                </a:solidFill>
                <a:latin typeface="Arial" panose="020B0604020202020204" pitchFamily="34" charset="0"/>
                <a:cs typeface="Arial" panose="020B0604020202020204" pitchFamily="34" charset="0"/>
              </a:rPr>
              <a:t>in</a:t>
            </a:r>
            <a:r>
              <a:rPr lang="en-US" sz="600" b="1" spc="-25" dirty="0">
                <a:solidFill>
                  <a:srgbClr val="231F20"/>
                </a:solidFill>
                <a:latin typeface="Arial" panose="020B0604020202020204" pitchFamily="34" charset="0"/>
                <a:cs typeface="Arial" panose="020B0604020202020204" pitchFamily="34" charset="0"/>
              </a:rPr>
              <a:t> </a:t>
            </a:r>
            <a:r>
              <a:rPr lang="en-US" sz="600" b="1" spc="-15" dirty="0">
                <a:solidFill>
                  <a:srgbClr val="231F20"/>
                </a:solidFill>
                <a:latin typeface="Arial" panose="020B0604020202020204" pitchFamily="34" charset="0"/>
                <a:cs typeface="Arial" panose="020B0604020202020204" pitchFamily="34" charset="0"/>
              </a:rPr>
              <a:t>retail?</a:t>
            </a:r>
            <a:r>
              <a:rPr lang="en-US" sz="600" b="1" spc="-25" dirty="0">
                <a:solidFill>
                  <a:srgbClr val="231F20"/>
                </a:solidFill>
                <a:latin typeface="Arial" panose="020B0604020202020204" pitchFamily="34" charset="0"/>
                <a:cs typeface="Arial" panose="020B0604020202020204" pitchFamily="34" charset="0"/>
              </a:rPr>
              <a:t> </a:t>
            </a:r>
            <a:r>
              <a:rPr lang="en-US" sz="600" b="1" spc="-10" dirty="0">
                <a:solidFill>
                  <a:srgbClr val="231F20"/>
                </a:solidFill>
                <a:latin typeface="Arial" panose="020B0604020202020204" pitchFamily="34" charset="0"/>
                <a:cs typeface="Arial" panose="020B0604020202020204" pitchFamily="34" charset="0"/>
              </a:rPr>
              <a:t>(30</a:t>
            </a:r>
            <a:r>
              <a:rPr lang="en-US" sz="600" b="1" spc="-25" dirty="0">
                <a:solidFill>
                  <a:srgbClr val="231F20"/>
                </a:solidFill>
                <a:latin typeface="Arial" panose="020B0604020202020204" pitchFamily="34" charset="0"/>
                <a:cs typeface="Arial" panose="020B0604020202020204" pitchFamily="34" charset="0"/>
              </a:rPr>
              <a:t> </a:t>
            </a:r>
            <a:r>
              <a:rPr lang="en-US" sz="600" b="1" spc="-15" dirty="0">
                <a:solidFill>
                  <a:srgbClr val="231F20"/>
                </a:solidFill>
                <a:latin typeface="Arial" panose="020B0604020202020204" pitchFamily="34" charset="0"/>
                <a:cs typeface="Arial" panose="020B0604020202020204" pitchFamily="34" charset="0"/>
              </a:rPr>
              <a:t>min)</a:t>
            </a:r>
            <a:endParaRPr lang="en-US" sz="600" dirty="0">
              <a:latin typeface="Arial" panose="020B0604020202020204" pitchFamily="34" charset="0"/>
              <a:cs typeface="Arial" panose="020B0604020202020204" pitchFamily="34" charset="0"/>
            </a:endParaRPr>
          </a:p>
          <a:p>
            <a:pPr>
              <a:lnSpc>
                <a:spcPct val="100000"/>
              </a:lnSpc>
              <a:spcBef>
                <a:spcPts val="265"/>
              </a:spcBef>
            </a:pPr>
            <a:r>
              <a:rPr lang="en-US" sz="600" spc="-10" dirty="0">
                <a:solidFill>
                  <a:srgbClr val="231F20"/>
                </a:solidFill>
                <a:latin typeface="Arial" panose="020B0604020202020204" pitchFamily="34" charset="0"/>
                <a:cs typeface="Arial" panose="020B0604020202020204" pitchFamily="34" charset="0"/>
              </a:rPr>
              <a:t>Discuss/Recap: What does </a:t>
            </a:r>
            <a:r>
              <a:rPr lang="en-US" sz="600" spc="-5" dirty="0">
                <a:solidFill>
                  <a:srgbClr val="231F20"/>
                </a:solidFill>
                <a:latin typeface="Arial" panose="020B0604020202020204" pitchFamily="34" charset="0"/>
                <a:cs typeface="Arial" panose="020B0604020202020204" pitchFamily="34" charset="0"/>
              </a:rPr>
              <a:t>AR</a:t>
            </a:r>
            <a:r>
              <a:rPr lang="en-US" sz="600" spc="-35"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mean?</a:t>
            </a:r>
            <a:endParaRPr lang="en-US" sz="600" dirty="0">
              <a:latin typeface="Arial" panose="020B0604020202020204" pitchFamily="34" charset="0"/>
              <a:cs typeface="Arial" panose="020B0604020202020204" pitchFamily="34" charset="0"/>
            </a:endParaRPr>
          </a:p>
          <a:p>
            <a:pPr marR="241935">
              <a:lnSpc>
                <a:spcPts val="700"/>
              </a:lnSpc>
              <a:spcBef>
                <a:spcPts val="305"/>
              </a:spcBef>
            </a:pPr>
            <a:r>
              <a:rPr lang="en-US" sz="600" b="1" spc="-10" dirty="0">
                <a:solidFill>
                  <a:srgbClr val="231F20"/>
                </a:solidFill>
                <a:latin typeface="Arial" panose="020B0604020202020204" pitchFamily="34" charset="0"/>
                <a:cs typeface="Arial" panose="020B0604020202020204" pitchFamily="34" charset="0"/>
              </a:rPr>
              <a:t>Augmented Reality: a technology which superimposes </a:t>
            </a:r>
            <a:r>
              <a:rPr lang="en-US" sz="600" b="1" dirty="0">
                <a:solidFill>
                  <a:srgbClr val="231F20"/>
                </a:solidFill>
                <a:latin typeface="Arial" panose="020B0604020202020204" pitchFamily="34" charset="0"/>
                <a:cs typeface="Arial" panose="020B0604020202020204" pitchFamily="34" charset="0"/>
              </a:rPr>
              <a:t>a </a:t>
            </a:r>
            <a:r>
              <a:rPr lang="en-US" sz="600" b="1" spc="-15" dirty="0">
                <a:solidFill>
                  <a:srgbClr val="231F20"/>
                </a:solidFill>
                <a:latin typeface="Arial" panose="020B0604020202020204" pitchFamily="34" charset="0"/>
                <a:cs typeface="Arial" panose="020B0604020202020204" pitchFamily="34" charset="0"/>
              </a:rPr>
              <a:t>computer-generated </a:t>
            </a:r>
            <a:r>
              <a:rPr lang="en-US" sz="600" b="1" spc="-10" dirty="0">
                <a:solidFill>
                  <a:srgbClr val="231F20"/>
                </a:solidFill>
                <a:latin typeface="Arial" panose="020B0604020202020204" pitchFamily="34" charset="0"/>
                <a:cs typeface="Arial" panose="020B0604020202020204" pitchFamily="34" charset="0"/>
              </a:rPr>
              <a:t>image </a:t>
            </a:r>
            <a:r>
              <a:rPr lang="en-US" sz="600" b="1" spc="-5" dirty="0">
                <a:solidFill>
                  <a:srgbClr val="231F20"/>
                </a:solidFill>
                <a:latin typeface="Arial" panose="020B0604020202020204" pitchFamily="34" charset="0"/>
                <a:cs typeface="Arial" panose="020B0604020202020204" pitchFamily="34" charset="0"/>
              </a:rPr>
              <a:t>on </a:t>
            </a:r>
            <a:r>
              <a:rPr lang="en-US" sz="600" b="1" dirty="0">
                <a:solidFill>
                  <a:srgbClr val="231F20"/>
                </a:solidFill>
                <a:latin typeface="Arial" panose="020B0604020202020204" pitchFamily="34" charset="0"/>
                <a:cs typeface="Arial" panose="020B0604020202020204" pitchFamily="34" charset="0"/>
              </a:rPr>
              <a:t>a </a:t>
            </a:r>
            <a:r>
              <a:rPr lang="en-US" sz="600" b="1" spc="-20" dirty="0">
                <a:solidFill>
                  <a:srgbClr val="231F20"/>
                </a:solidFill>
                <a:latin typeface="Arial" panose="020B0604020202020204" pitchFamily="34" charset="0"/>
                <a:cs typeface="Arial" panose="020B0604020202020204" pitchFamily="34" charset="0"/>
              </a:rPr>
              <a:t>user’s </a:t>
            </a:r>
            <a:r>
              <a:rPr lang="en-US" sz="600" b="1" spc="-10" dirty="0">
                <a:solidFill>
                  <a:srgbClr val="231F20"/>
                </a:solidFill>
                <a:latin typeface="Arial" panose="020B0604020202020204" pitchFamily="34" charset="0"/>
                <a:cs typeface="Arial" panose="020B0604020202020204" pitchFamily="34" charset="0"/>
              </a:rPr>
              <a:t>view </a:t>
            </a:r>
            <a:r>
              <a:rPr lang="en-US" sz="600" b="1" spc="-5" dirty="0">
                <a:solidFill>
                  <a:srgbClr val="231F20"/>
                </a:solidFill>
                <a:latin typeface="Arial" panose="020B0604020202020204" pitchFamily="34" charset="0"/>
                <a:cs typeface="Arial" panose="020B0604020202020204" pitchFamily="34" charset="0"/>
              </a:rPr>
              <a:t>of </a:t>
            </a:r>
            <a:r>
              <a:rPr lang="en-US" sz="600" b="1" spc="-10" dirty="0">
                <a:solidFill>
                  <a:srgbClr val="231F20"/>
                </a:solidFill>
                <a:latin typeface="Arial" panose="020B0604020202020204" pitchFamily="34" charset="0"/>
                <a:cs typeface="Arial" panose="020B0604020202020204" pitchFamily="34" charset="0"/>
              </a:rPr>
              <a:t>the real</a:t>
            </a:r>
            <a:r>
              <a:rPr lang="en-US" sz="600" b="1" spc="-40" dirty="0">
                <a:solidFill>
                  <a:srgbClr val="231F20"/>
                </a:solidFill>
                <a:latin typeface="Arial" panose="020B0604020202020204" pitchFamily="34" charset="0"/>
                <a:cs typeface="Arial" panose="020B0604020202020204" pitchFamily="34" charset="0"/>
              </a:rPr>
              <a:t> </a:t>
            </a:r>
            <a:r>
              <a:rPr lang="en-US" sz="600" b="1" spc="-10" dirty="0">
                <a:solidFill>
                  <a:srgbClr val="231F20"/>
                </a:solidFill>
                <a:latin typeface="Arial" panose="020B0604020202020204" pitchFamily="34" charset="0"/>
                <a:cs typeface="Arial" panose="020B0604020202020204" pitchFamily="34" charset="0"/>
              </a:rPr>
              <a:t>world</a:t>
            </a:r>
            <a:endParaRPr lang="en-US" sz="600" dirty="0">
              <a:latin typeface="Arial" panose="020B0604020202020204" pitchFamily="34" charset="0"/>
              <a:cs typeface="Arial" panose="020B0604020202020204" pitchFamily="34" charset="0"/>
            </a:endParaRPr>
          </a:p>
          <a:p>
            <a:pPr marR="99695">
              <a:lnSpc>
                <a:spcPts val="700"/>
              </a:lnSpc>
              <a:spcBef>
                <a:spcPts val="280"/>
              </a:spcBef>
            </a:pPr>
            <a:r>
              <a:rPr lang="en-US" sz="600" spc="-10" dirty="0">
                <a:solidFill>
                  <a:srgbClr val="231F20"/>
                </a:solidFill>
                <a:latin typeface="Arial" panose="020B0604020202020204" pitchFamily="34" charset="0"/>
                <a:cs typeface="Arial" panose="020B0604020202020204" pitchFamily="34" charset="0"/>
              </a:rPr>
              <a:t>Split the students into small groups, give each group </a:t>
            </a:r>
            <a:r>
              <a:rPr lang="en-US" sz="600" spc="-5" dirty="0">
                <a:solidFill>
                  <a:srgbClr val="231F20"/>
                </a:solidFill>
                <a:latin typeface="Arial" panose="020B0604020202020204" pitchFamily="34" charset="0"/>
                <a:cs typeface="Arial" panose="020B0604020202020204" pitchFamily="34" charset="0"/>
              </a:rPr>
              <a:t>an AR </a:t>
            </a:r>
            <a:r>
              <a:rPr lang="en-US" sz="600" spc="-10" dirty="0">
                <a:solidFill>
                  <a:srgbClr val="231F20"/>
                </a:solidFill>
                <a:latin typeface="Arial" panose="020B0604020202020204" pitchFamily="34" charset="0"/>
                <a:cs typeface="Arial" panose="020B0604020202020204" pitchFamily="34" charset="0"/>
              </a:rPr>
              <a:t>retail app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investigate from the list </a:t>
            </a:r>
            <a:r>
              <a:rPr lang="en-US" sz="600" spc="-15" dirty="0">
                <a:solidFill>
                  <a:srgbClr val="231F20"/>
                </a:solidFill>
                <a:latin typeface="Arial" panose="020B0604020202020204" pitchFamily="34" charset="0"/>
                <a:cs typeface="Arial" panose="020B0604020202020204" pitchFamily="34" charset="0"/>
              </a:rPr>
              <a:t>below. </a:t>
            </a:r>
            <a:r>
              <a:rPr lang="en-US" sz="600" spc="-10" dirty="0">
                <a:solidFill>
                  <a:srgbClr val="231F20"/>
                </a:solidFill>
                <a:latin typeface="Arial" panose="020B0604020202020204" pitchFamily="34" charset="0"/>
                <a:cs typeface="Arial" panose="020B0604020202020204" pitchFamily="34" charset="0"/>
              </a:rPr>
              <a:t>Ask the students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use the internet </a:t>
            </a:r>
            <a:r>
              <a:rPr lang="en-US" sz="600" spc="-5" dirty="0">
                <a:solidFill>
                  <a:srgbClr val="231F20"/>
                </a:solidFill>
                <a:latin typeface="Arial" panose="020B0604020202020204" pitchFamily="34" charset="0"/>
                <a:cs typeface="Arial" panose="020B0604020202020204" pitchFamily="34" charset="0"/>
              </a:rPr>
              <a:t>to </a:t>
            </a:r>
            <a:r>
              <a:rPr lang="en-US" sz="600" spc="-15" dirty="0">
                <a:solidFill>
                  <a:srgbClr val="231F20"/>
                </a:solidFill>
                <a:latin typeface="Arial" panose="020B0604020202020204" pitchFamily="34" charset="0"/>
                <a:cs typeface="Arial" panose="020B0604020202020204" pitchFamily="34" charset="0"/>
              </a:rPr>
              <a:t>research </a:t>
            </a:r>
            <a:r>
              <a:rPr lang="en-US" sz="600" spc="-10" dirty="0">
                <a:solidFill>
                  <a:srgbClr val="231F20"/>
                </a:solidFill>
                <a:latin typeface="Arial" panose="020B0604020202020204" pitchFamily="34" charset="0"/>
                <a:cs typeface="Arial" panose="020B0604020202020204" pitchFamily="34" charset="0"/>
              </a:rPr>
              <a:t>and find out answers for the questions </a:t>
            </a:r>
            <a:r>
              <a:rPr lang="en-US" sz="600" spc="-5" dirty="0">
                <a:solidFill>
                  <a:srgbClr val="231F20"/>
                </a:solidFill>
                <a:latin typeface="Arial" panose="020B0604020202020204" pitchFamily="34" charset="0"/>
                <a:cs typeface="Arial" panose="020B0604020202020204" pitchFamily="34" charset="0"/>
              </a:rPr>
              <a:t>on </a:t>
            </a:r>
            <a:r>
              <a:rPr lang="en-US" sz="600" spc="-10" dirty="0">
                <a:solidFill>
                  <a:srgbClr val="231F20"/>
                </a:solidFill>
                <a:latin typeface="Arial" panose="020B0604020202020204" pitchFamily="34" charset="0"/>
                <a:cs typeface="Arial" panose="020B0604020202020204" pitchFamily="34" charset="0"/>
              </a:rPr>
              <a:t>the PPT slide </a:t>
            </a:r>
            <a:r>
              <a:rPr lang="en-US" sz="600" spc="-5" dirty="0">
                <a:solidFill>
                  <a:srgbClr val="231F20"/>
                </a:solidFill>
                <a:latin typeface="Arial" panose="020B0604020202020204" pitchFamily="34" charset="0"/>
                <a:cs typeface="Arial" panose="020B0604020202020204" pitchFamily="34" charset="0"/>
              </a:rPr>
              <a:t>so </a:t>
            </a:r>
            <a:r>
              <a:rPr lang="en-US" sz="600" spc="-10" dirty="0">
                <a:solidFill>
                  <a:srgbClr val="231F20"/>
                </a:solidFill>
                <a:latin typeface="Arial" panose="020B0604020202020204" pitchFamily="34" charset="0"/>
                <a:cs typeface="Arial" panose="020B0604020202020204" pitchFamily="34" charset="0"/>
              </a:rPr>
              <a:t>they can report back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the rest </a:t>
            </a:r>
            <a:r>
              <a:rPr lang="en-US" sz="600" spc="-5" dirty="0">
                <a:solidFill>
                  <a:srgbClr val="231F20"/>
                </a:solidFill>
                <a:latin typeface="Arial" panose="020B0604020202020204" pitchFamily="34" charset="0"/>
                <a:cs typeface="Arial" panose="020B0604020202020204" pitchFamily="34" charset="0"/>
              </a:rPr>
              <a:t>of </a:t>
            </a:r>
            <a:r>
              <a:rPr lang="en-US" sz="600" spc="-10" dirty="0">
                <a:solidFill>
                  <a:srgbClr val="231F20"/>
                </a:solidFill>
                <a:latin typeface="Arial" panose="020B0604020202020204" pitchFamily="34" charset="0"/>
                <a:cs typeface="Arial" panose="020B0604020202020204" pitchFamily="34" charset="0"/>
              </a:rPr>
              <a:t>the class/another group </a:t>
            </a:r>
            <a:r>
              <a:rPr lang="en-US" sz="600" spc="-5" dirty="0">
                <a:solidFill>
                  <a:srgbClr val="231F20"/>
                </a:solidFill>
                <a:latin typeface="Arial" panose="020B0604020202020204" pitchFamily="34" charset="0"/>
                <a:cs typeface="Arial" panose="020B0604020202020204" pitchFamily="34" charset="0"/>
              </a:rPr>
              <a:t>in</a:t>
            </a:r>
            <a:r>
              <a:rPr lang="en-US" sz="600" spc="-120"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20</a:t>
            </a:r>
            <a:endParaRPr lang="en-US" sz="600" dirty="0">
              <a:latin typeface="Arial" panose="020B0604020202020204" pitchFamily="34" charset="0"/>
              <a:cs typeface="Arial" panose="020B0604020202020204" pitchFamily="34" charset="0"/>
            </a:endParaRPr>
          </a:p>
          <a:p>
            <a:pPr marR="5080">
              <a:lnSpc>
                <a:spcPts val="700"/>
              </a:lnSpc>
              <a:spcBef>
                <a:spcPts val="5"/>
              </a:spcBef>
            </a:pPr>
            <a:r>
              <a:rPr lang="en-US" sz="600" spc="-10" dirty="0">
                <a:solidFill>
                  <a:srgbClr val="231F20"/>
                </a:solidFill>
                <a:latin typeface="Arial" panose="020B0604020202020204" pitchFamily="34" charset="0"/>
                <a:cs typeface="Arial" panose="020B0604020202020204" pitchFamily="34" charset="0"/>
              </a:rPr>
              <a:t>minutes time. They will need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find out: How does the app work? What does </a:t>
            </a:r>
            <a:r>
              <a:rPr lang="en-US" sz="600" spc="-5" dirty="0">
                <a:solidFill>
                  <a:srgbClr val="231F20"/>
                </a:solidFill>
                <a:latin typeface="Arial" panose="020B0604020202020204" pitchFamily="34" charset="0"/>
                <a:cs typeface="Arial" panose="020B0604020202020204" pitchFamily="34" charset="0"/>
              </a:rPr>
              <a:t>it </a:t>
            </a:r>
            <a:r>
              <a:rPr lang="en-US" sz="600" spc="-10" dirty="0">
                <a:solidFill>
                  <a:srgbClr val="231F20"/>
                </a:solidFill>
                <a:latin typeface="Arial" panose="020B0604020202020204" pitchFamily="34" charset="0"/>
                <a:cs typeface="Arial" panose="020B0604020202020204" pitchFamily="34" charset="0"/>
              </a:rPr>
              <a:t>allow the user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do? What special features does </a:t>
            </a:r>
            <a:r>
              <a:rPr lang="en-US" sz="600" spc="-5" dirty="0">
                <a:solidFill>
                  <a:srgbClr val="231F20"/>
                </a:solidFill>
                <a:latin typeface="Arial" panose="020B0604020202020204" pitchFamily="34" charset="0"/>
                <a:cs typeface="Arial" panose="020B0604020202020204" pitchFamily="34" charset="0"/>
              </a:rPr>
              <a:t>it </a:t>
            </a:r>
            <a:r>
              <a:rPr lang="en-US" sz="600" spc="-10" dirty="0">
                <a:solidFill>
                  <a:srgbClr val="231F20"/>
                </a:solidFill>
                <a:latin typeface="Arial" panose="020B0604020202020204" pitchFamily="34" charset="0"/>
                <a:cs typeface="Arial" panose="020B0604020202020204" pitchFamily="34" charset="0"/>
              </a:rPr>
              <a:t>have? What </a:t>
            </a:r>
          </a:p>
          <a:p>
            <a:pPr marR="5080">
              <a:lnSpc>
                <a:spcPts val="700"/>
              </a:lnSpc>
              <a:spcBef>
                <a:spcPts val="5"/>
              </a:spcBef>
            </a:pPr>
            <a:r>
              <a:rPr lang="en-US" sz="600" spc="-5" dirty="0">
                <a:solidFill>
                  <a:srgbClr val="231F20"/>
                </a:solidFill>
                <a:latin typeface="Arial" panose="020B0604020202020204" pitchFamily="34" charset="0"/>
                <a:cs typeface="Arial" panose="020B0604020202020204" pitchFamily="34" charset="0"/>
              </a:rPr>
              <a:t>do </a:t>
            </a:r>
            <a:r>
              <a:rPr lang="en-US" sz="600" spc="-10" dirty="0">
                <a:solidFill>
                  <a:srgbClr val="231F20"/>
                </a:solidFill>
                <a:latin typeface="Arial" panose="020B0604020202020204" pitchFamily="34" charset="0"/>
                <a:cs typeface="Arial" panose="020B0604020202020204" pitchFamily="34" charset="0"/>
              </a:rPr>
              <a:t>you really like about it? </a:t>
            </a:r>
            <a:r>
              <a:rPr lang="en-US" sz="600" spc="-5" dirty="0">
                <a:solidFill>
                  <a:srgbClr val="231F20"/>
                </a:solidFill>
                <a:latin typeface="Arial" panose="020B0604020202020204" pitchFamily="34" charset="0"/>
                <a:cs typeface="Arial" panose="020B0604020202020204" pitchFamily="34" charset="0"/>
              </a:rPr>
              <a:t>If </a:t>
            </a:r>
            <a:r>
              <a:rPr lang="en-US" sz="600" spc="-10" dirty="0">
                <a:solidFill>
                  <a:srgbClr val="231F20"/>
                </a:solidFill>
                <a:latin typeface="Arial" panose="020B0604020202020204" pitchFamily="34" charset="0"/>
                <a:cs typeface="Arial" panose="020B0604020202020204" pitchFamily="34" charset="0"/>
              </a:rPr>
              <a:t>you were the app </a:t>
            </a:r>
            <a:r>
              <a:rPr lang="en-US" sz="600" spc="-15" dirty="0">
                <a:solidFill>
                  <a:srgbClr val="231F20"/>
                </a:solidFill>
                <a:latin typeface="Arial" panose="020B0604020202020204" pitchFamily="34" charset="0"/>
                <a:cs typeface="Arial" panose="020B0604020202020204" pitchFamily="34" charset="0"/>
              </a:rPr>
              <a:t>designer, </a:t>
            </a:r>
            <a:r>
              <a:rPr lang="en-US" sz="600" spc="-10" dirty="0">
                <a:solidFill>
                  <a:srgbClr val="231F20"/>
                </a:solidFill>
                <a:latin typeface="Arial" panose="020B0604020202020204" pitchFamily="34" charset="0"/>
                <a:cs typeface="Arial" panose="020B0604020202020204" pitchFamily="34" charset="0"/>
              </a:rPr>
              <a:t>what would you want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change </a:t>
            </a:r>
            <a:r>
              <a:rPr lang="en-US" sz="600" spc="-5" dirty="0">
                <a:solidFill>
                  <a:srgbClr val="231F20"/>
                </a:solidFill>
                <a:latin typeface="Arial" panose="020B0604020202020204" pitchFamily="34" charset="0"/>
                <a:cs typeface="Arial" panose="020B0604020202020204" pitchFamily="34" charset="0"/>
              </a:rPr>
              <a:t>or</a:t>
            </a:r>
            <a:r>
              <a:rPr lang="en-US" sz="600" spc="-40" dirty="0">
                <a:solidFill>
                  <a:srgbClr val="231F20"/>
                </a:solidFill>
                <a:latin typeface="Arial" panose="020B0604020202020204" pitchFamily="34" charset="0"/>
                <a:cs typeface="Arial" panose="020B0604020202020204" pitchFamily="34" charset="0"/>
              </a:rPr>
              <a:t> </a:t>
            </a:r>
            <a:r>
              <a:rPr lang="en-US" sz="600" spc="-15" dirty="0">
                <a:solidFill>
                  <a:srgbClr val="231F20"/>
                </a:solidFill>
                <a:latin typeface="Arial" panose="020B0604020202020204" pitchFamily="34" charset="0"/>
                <a:cs typeface="Arial" panose="020B0604020202020204" pitchFamily="34" charset="0"/>
              </a:rPr>
              <a:t>improve?</a:t>
            </a:r>
            <a:endParaRPr lang="en-US" sz="600" dirty="0">
              <a:latin typeface="Arial" panose="020B0604020202020204" pitchFamily="34" charset="0"/>
              <a:cs typeface="Arial" panose="020B0604020202020204" pitchFamily="34" charset="0"/>
            </a:endParaRPr>
          </a:p>
          <a:p>
            <a:pPr marL="41910" marR="8890" indent="-42545">
              <a:lnSpc>
                <a:spcPts val="700"/>
              </a:lnSpc>
              <a:spcBef>
                <a:spcPts val="280"/>
              </a:spcBef>
              <a:buFont typeface="Helvetica Neue"/>
              <a:buChar char="-"/>
              <a:tabLst>
                <a:tab pos="42545" algn="l"/>
              </a:tabLst>
            </a:pPr>
            <a:r>
              <a:rPr lang="en-US" sz="600" b="1" spc="-15" dirty="0">
                <a:solidFill>
                  <a:srgbClr val="231F20"/>
                </a:solidFill>
                <a:latin typeface="Arial" panose="020B0604020202020204" pitchFamily="34" charset="0"/>
                <a:cs typeface="Arial" panose="020B0604020202020204" pitchFamily="34" charset="0"/>
              </a:rPr>
              <a:t>Wanna </a:t>
            </a:r>
            <a:r>
              <a:rPr lang="en-US" sz="600" b="1" spc="-10" dirty="0">
                <a:solidFill>
                  <a:srgbClr val="231F20"/>
                </a:solidFill>
                <a:latin typeface="Arial" panose="020B0604020202020204" pitchFamily="34" charset="0"/>
                <a:cs typeface="Arial" panose="020B0604020202020204" pitchFamily="34" charset="0"/>
              </a:rPr>
              <a:t>Kicks: </a:t>
            </a:r>
            <a:r>
              <a:rPr lang="en-US" sz="600" spc="-15" dirty="0">
                <a:solidFill>
                  <a:srgbClr val="231F20"/>
                </a:solidFill>
                <a:latin typeface="Arial" panose="020B0604020202020204" pitchFamily="34" charset="0"/>
                <a:cs typeface="Arial" panose="020B0604020202020204" pitchFamily="34" charset="0"/>
              </a:rPr>
              <a:t>https://youtu.be/UmJriqzDUTo </a:t>
            </a:r>
            <a:r>
              <a:rPr lang="en-US" sz="600" spc="-10" dirty="0">
                <a:solidFill>
                  <a:srgbClr val="231F20"/>
                </a:solidFill>
                <a:latin typeface="Arial" panose="020B0604020202020204" pitchFamily="34" charset="0"/>
                <a:cs typeface="Arial" panose="020B0604020202020204" pitchFamily="34" charset="0"/>
              </a:rPr>
              <a:t>(AR trainer app </a:t>
            </a:r>
            <a:r>
              <a:rPr lang="en-US" sz="600"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allows you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use </a:t>
            </a:r>
            <a:r>
              <a:rPr lang="en-US" sz="600" spc="-5" dirty="0">
                <a:solidFill>
                  <a:srgbClr val="231F20"/>
                </a:solidFill>
                <a:latin typeface="Arial" panose="020B0604020202020204" pitchFamily="34" charset="0"/>
                <a:cs typeface="Arial" panose="020B0604020202020204" pitchFamily="34" charset="0"/>
              </a:rPr>
              <a:t>AR to </a:t>
            </a:r>
            <a:r>
              <a:rPr lang="en-US" sz="600" spc="-10" dirty="0">
                <a:solidFill>
                  <a:srgbClr val="231F20"/>
                </a:solidFill>
                <a:latin typeface="Arial" panose="020B0604020202020204" pitchFamily="34" charset="0"/>
                <a:cs typeface="Arial" panose="020B0604020202020204" pitchFamily="34" charset="0"/>
              </a:rPr>
              <a:t>try </a:t>
            </a:r>
            <a:r>
              <a:rPr lang="en-US" sz="600" spc="-5" dirty="0">
                <a:solidFill>
                  <a:srgbClr val="231F20"/>
                </a:solidFill>
                <a:latin typeface="Arial" panose="020B0604020202020204" pitchFamily="34" charset="0"/>
                <a:cs typeface="Arial" panose="020B0604020202020204" pitchFamily="34" charset="0"/>
              </a:rPr>
              <a:t>on </a:t>
            </a:r>
            <a:r>
              <a:rPr lang="en-US" sz="600" spc="-10" dirty="0">
                <a:solidFill>
                  <a:srgbClr val="231F20"/>
                </a:solidFill>
                <a:latin typeface="Arial" panose="020B0604020202020204" pitchFamily="34" charset="0"/>
                <a:cs typeface="Arial" panose="020B0604020202020204" pitchFamily="34" charset="0"/>
              </a:rPr>
              <a:t>trainers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see </a:t>
            </a:r>
            <a:r>
              <a:rPr lang="en-US" sz="600" spc="-5" dirty="0">
                <a:solidFill>
                  <a:srgbClr val="231F20"/>
                </a:solidFill>
                <a:latin typeface="Arial" panose="020B0604020202020204" pitchFamily="34" charset="0"/>
                <a:cs typeface="Arial" panose="020B0604020202020204" pitchFamily="34" charset="0"/>
              </a:rPr>
              <a:t>if </a:t>
            </a:r>
            <a:r>
              <a:rPr lang="en-US" sz="600" spc="-10" dirty="0">
                <a:solidFill>
                  <a:srgbClr val="231F20"/>
                </a:solidFill>
                <a:latin typeface="Arial" panose="020B0604020202020204" pitchFamily="34" charset="0"/>
                <a:cs typeface="Arial" panose="020B0604020202020204" pitchFamily="34" charset="0"/>
              </a:rPr>
              <a:t>you like</a:t>
            </a:r>
            <a:r>
              <a:rPr lang="en-US" sz="600" spc="-114"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them)</a:t>
            </a:r>
            <a:endParaRPr lang="en-US" sz="600" dirty="0">
              <a:latin typeface="Arial" panose="020B0604020202020204" pitchFamily="34" charset="0"/>
              <a:cs typeface="Arial" panose="020B0604020202020204" pitchFamily="34" charset="0"/>
            </a:endParaRPr>
          </a:p>
          <a:p>
            <a:pPr marL="41910" marR="135255" indent="-42545">
              <a:lnSpc>
                <a:spcPts val="700"/>
              </a:lnSpc>
              <a:spcBef>
                <a:spcPts val="285"/>
              </a:spcBef>
              <a:buFont typeface="Helvetica Neue"/>
              <a:buChar char="-"/>
              <a:tabLst>
                <a:tab pos="42545" algn="l"/>
              </a:tabLst>
            </a:pPr>
            <a:r>
              <a:rPr lang="en-US" sz="600" b="1" spc="-10" dirty="0">
                <a:solidFill>
                  <a:srgbClr val="231F20"/>
                </a:solidFill>
                <a:latin typeface="Arial" panose="020B0604020202020204" pitchFamily="34" charset="0"/>
                <a:cs typeface="Arial" panose="020B0604020202020204" pitchFamily="34" charset="0"/>
              </a:rPr>
              <a:t>Ikea App: </a:t>
            </a:r>
            <a:r>
              <a:rPr lang="en-US" sz="600" u="sng" spc="-15" dirty="0">
                <a:solidFill>
                  <a:srgbClr val="231F20"/>
                </a:solidFill>
                <a:uFill>
                  <a:solidFill>
                    <a:srgbClr val="231F20"/>
                  </a:solidFill>
                </a:uFill>
                <a:latin typeface="Arial" panose="020B0604020202020204" pitchFamily="34" charset="0"/>
                <a:cs typeface="Arial" panose="020B0604020202020204" pitchFamily="34" charset="0"/>
                <a:hlinkClick r:id="rId7"/>
              </a:rPr>
              <a:t>https://www.youtube.com/watch?v=UudV1VdFtuQ</a:t>
            </a:r>
            <a:r>
              <a:rPr lang="en-US" sz="600" u="sng" spc="-15" dirty="0">
                <a:solidFill>
                  <a:srgbClr val="231F20"/>
                </a:solidFill>
                <a:uFill>
                  <a:solidFill>
                    <a:srgbClr val="231F20"/>
                  </a:solidFill>
                </a:u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(AR allows you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see exactly how furniture items would look and fit into your</a:t>
            </a:r>
            <a:r>
              <a:rPr lang="en-US" sz="600" spc="-50"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home) </a:t>
            </a:r>
            <a:r>
              <a:rPr lang="en-US" sz="600" b="1" i="1" spc="-10" dirty="0">
                <a:solidFill>
                  <a:srgbClr val="231F20"/>
                </a:solidFill>
                <a:latin typeface="Arial" panose="020B0604020202020204" pitchFamily="34" charset="0"/>
                <a:cs typeface="Arial" panose="020B0604020202020204" pitchFamily="34" charset="0"/>
              </a:rPr>
              <a:t>NOTE</a:t>
            </a:r>
            <a:r>
              <a:rPr lang="en-US" sz="600" spc="-10" dirty="0">
                <a:solidFill>
                  <a:srgbClr val="231F20"/>
                </a:solidFill>
                <a:latin typeface="Arial" panose="020B0604020202020204" pitchFamily="34" charset="0"/>
                <a:cs typeface="Arial" panose="020B0604020202020204" pitchFamily="34" charset="0"/>
              </a:rPr>
              <a:t>: the Ikea Place app shown on the clip has been discontinued, but the Ikea app now has the option to ‘view in room’ on products, which allows you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see how items would look in your</a:t>
            </a:r>
            <a:r>
              <a:rPr lang="en-US" sz="600" spc="-50"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home.</a:t>
            </a:r>
          </a:p>
          <a:p>
            <a:pPr marL="41910" marR="135255" indent="-42545">
              <a:lnSpc>
                <a:spcPts val="700"/>
              </a:lnSpc>
              <a:spcBef>
                <a:spcPts val="285"/>
              </a:spcBef>
              <a:buFont typeface="Helvetica Neue"/>
              <a:buChar char="-"/>
              <a:tabLst>
                <a:tab pos="42545" algn="l"/>
              </a:tabLst>
            </a:pPr>
            <a:r>
              <a:rPr lang="en-US" sz="600" spc="-10" dirty="0">
                <a:solidFill>
                  <a:srgbClr val="231F20"/>
                </a:solidFill>
                <a:latin typeface="Arial" panose="020B0604020202020204" pitchFamily="34" charset="0"/>
                <a:cs typeface="Arial" panose="020B0604020202020204" pitchFamily="34" charset="0"/>
              </a:rPr>
              <a:t> </a:t>
            </a:r>
            <a:r>
              <a:rPr lang="en-US" sz="600" b="1" spc="-30" dirty="0">
                <a:solidFill>
                  <a:srgbClr val="231F20"/>
                </a:solidFill>
                <a:latin typeface="Arial" panose="020B0604020202020204" pitchFamily="34" charset="0"/>
                <a:cs typeface="Arial" panose="020B0604020202020204" pitchFamily="34" charset="0"/>
              </a:rPr>
              <a:t>You </a:t>
            </a:r>
            <a:r>
              <a:rPr lang="en-US" sz="600" b="1" spc="-10" dirty="0">
                <a:solidFill>
                  <a:srgbClr val="231F20"/>
                </a:solidFill>
                <a:latin typeface="Arial" panose="020B0604020202020204" pitchFamily="34" charset="0"/>
                <a:cs typeface="Arial" panose="020B0604020202020204" pitchFamily="34" charset="0"/>
              </a:rPr>
              <a:t>Cam Nails: </a:t>
            </a:r>
            <a:r>
              <a:rPr lang="en-US" sz="600" u="sng" spc="-15" dirty="0">
                <a:solidFill>
                  <a:srgbClr val="231F20"/>
                </a:solidFill>
                <a:uFill>
                  <a:solidFill>
                    <a:srgbClr val="231F20"/>
                  </a:solidFill>
                </a:uFill>
                <a:latin typeface="Arial" panose="020B0604020202020204" pitchFamily="34" charset="0"/>
                <a:cs typeface="Arial" panose="020B0604020202020204" pitchFamily="34" charset="0"/>
                <a:hlinkClick r:id="rId8"/>
              </a:rPr>
              <a:t>https://www.youtube.com/watch?v=iF-M55eDD9Q</a:t>
            </a:r>
            <a:r>
              <a:rPr lang="en-US" sz="600" u="sng" spc="-15" dirty="0">
                <a:solidFill>
                  <a:srgbClr val="231F20"/>
                </a:solidFill>
                <a:uFill>
                  <a:solidFill>
                    <a:srgbClr val="231F20"/>
                  </a:solidFill>
                </a:u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(AR nail art app </a:t>
            </a:r>
            <a:r>
              <a:rPr lang="en-US" sz="600"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allows you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create nail art designs </a:t>
            </a:r>
            <a:r>
              <a:rPr lang="en-US" sz="600" spc="-5" dirty="0">
                <a:solidFill>
                  <a:srgbClr val="231F20"/>
                </a:solidFill>
                <a:latin typeface="Arial" panose="020B0604020202020204" pitchFamily="34" charset="0"/>
                <a:cs typeface="Arial" panose="020B0604020202020204" pitchFamily="34" charset="0"/>
              </a:rPr>
              <a:t>or </a:t>
            </a:r>
            <a:r>
              <a:rPr lang="en-US" sz="600" spc="-10" dirty="0">
                <a:solidFill>
                  <a:srgbClr val="231F20"/>
                </a:solidFill>
                <a:latin typeface="Arial" panose="020B0604020202020204" pitchFamily="34" charset="0"/>
                <a:cs typeface="Arial" panose="020B0604020202020204" pitchFamily="34" charset="0"/>
              </a:rPr>
              <a:t>use existing ones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then project the designs onto your own hand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see how they would</a:t>
            </a:r>
            <a:r>
              <a:rPr lang="en-US" sz="600" spc="-20"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look).</a:t>
            </a:r>
            <a:endParaRPr lang="en-US" sz="600" dirty="0">
              <a:latin typeface="Arial" panose="020B0604020202020204" pitchFamily="34" charset="0"/>
              <a:cs typeface="Arial" panose="020B0604020202020204" pitchFamily="34" charset="0"/>
            </a:endParaRPr>
          </a:p>
          <a:p>
            <a:pPr marR="55244">
              <a:lnSpc>
                <a:spcPts val="700"/>
              </a:lnSpc>
              <a:spcBef>
                <a:spcPts val="285"/>
              </a:spcBef>
            </a:pPr>
            <a:r>
              <a:rPr lang="en-US" sz="600" spc="-10" dirty="0">
                <a:solidFill>
                  <a:srgbClr val="231F20"/>
                </a:solidFill>
                <a:latin typeface="Arial" panose="020B0604020202020204" pitchFamily="34" charset="0"/>
                <a:cs typeface="Arial" panose="020B0604020202020204" pitchFamily="34" charset="0"/>
              </a:rPr>
              <a:t>Discuss with the whole class </a:t>
            </a:r>
            <a:r>
              <a:rPr lang="en-US" sz="600"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What advantages are there </a:t>
            </a:r>
            <a:r>
              <a:rPr lang="en-US" sz="600" spc="-5" dirty="0">
                <a:solidFill>
                  <a:srgbClr val="231F20"/>
                </a:solidFill>
                <a:latin typeface="Arial" panose="020B0604020202020204" pitchFamily="34" charset="0"/>
                <a:cs typeface="Arial" panose="020B0604020202020204" pitchFamily="34" charset="0"/>
              </a:rPr>
              <a:t>to </a:t>
            </a:r>
            <a:r>
              <a:rPr lang="en-US" sz="600" spc="-10" dirty="0">
                <a:solidFill>
                  <a:srgbClr val="231F20"/>
                </a:solidFill>
                <a:latin typeface="Arial" panose="020B0604020202020204" pitchFamily="34" charset="0"/>
                <a:cs typeface="Arial" panose="020B0604020202020204" pitchFamily="34" charset="0"/>
              </a:rPr>
              <a:t>using AR apps? Examples could include: Helping companies engage customers </a:t>
            </a:r>
            <a:r>
              <a:rPr lang="en-US" sz="600" spc="-5" dirty="0">
                <a:solidFill>
                  <a:srgbClr val="231F20"/>
                </a:solidFill>
                <a:latin typeface="Arial" panose="020B0604020202020204" pitchFamily="34" charset="0"/>
                <a:cs typeface="Arial" panose="020B0604020202020204" pitchFamily="34" charset="0"/>
              </a:rPr>
              <a:t>in </a:t>
            </a:r>
            <a:r>
              <a:rPr lang="en-US" sz="600" dirty="0">
                <a:solidFill>
                  <a:srgbClr val="231F20"/>
                </a:solidFill>
                <a:latin typeface="Arial" panose="020B0604020202020204" pitchFamily="34" charset="0"/>
                <a:cs typeface="Arial" panose="020B0604020202020204" pitchFamily="34" charset="0"/>
              </a:rPr>
              <a:t>a </a:t>
            </a:r>
            <a:r>
              <a:rPr lang="en-US" sz="600" spc="-10" dirty="0">
                <a:solidFill>
                  <a:srgbClr val="231F20"/>
                </a:solidFill>
                <a:latin typeface="Arial" panose="020B0604020202020204" pitchFamily="34" charset="0"/>
                <a:cs typeface="Arial" panose="020B0604020202020204" pitchFamily="34" charset="0"/>
              </a:rPr>
              <a:t>fun </a:t>
            </a:r>
            <a:r>
              <a:rPr lang="en-US" sz="600" spc="-20" dirty="0">
                <a:solidFill>
                  <a:srgbClr val="231F20"/>
                </a:solidFill>
                <a:latin typeface="Arial" panose="020B0604020202020204" pitchFamily="34" charset="0"/>
                <a:cs typeface="Arial" panose="020B0604020202020204" pitchFamily="34" charset="0"/>
              </a:rPr>
              <a:t>way, </a:t>
            </a:r>
            <a:r>
              <a:rPr lang="en-US" sz="600" spc="-10" dirty="0">
                <a:solidFill>
                  <a:srgbClr val="231F20"/>
                </a:solidFill>
                <a:latin typeface="Arial" panose="020B0604020202020204" pitchFamily="34" charset="0"/>
                <a:cs typeface="Arial" panose="020B0604020202020204" pitchFamily="34" charset="0"/>
              </a:rPr>
              <a:t>customers can </a:t>
            </a:r>
            <a:r>
              <a:rPr lang="en-US" sz="600" spc="-10" dirty="0" err="1">
                <a:solidFill>
                  <a:srgbClr val="231F20"/>
                </a:solidFill>
                <a:latin typeface="Arial" panose="020B0604020202020204" pitchFamily="34" charset="0"/>
                <a:cs typeface="Arial" panose="020B0604020202020204" pitchFamily="34" charset="0"/>
              </a:rPr>
              <a:t>visualise</a:t>
            </a:r>
            <a:r>
              <a:rPr lang="en-US" sz="600" spc="-10" dirty="0">
                <a:solidFill>
                  <a:srgbClr val="231F20"/>
                </a:solidFill>
                <a:latin typeface="Arial" panose="020B0604020202020204" pitchFamily="34" charset="0"/>
                <a:cs typeface="Arial" panose="020B0604020202020204" pitchFamily="34" charset="0"/>
              </a:rPr>
              <a:t> products </a:t>
            </a:r>
            <a:r>
              <a:rPr lang="en-US" sz="600" spc="-5" dirty="0">
                <a:solidFill>
                  <a:srgbClr val="231F20"/>
                </a:solidFill>
                <a:latin typeface="Arial" panose="020B0604020202020204" pitchFamily="34" charset="0"/>
                <a:cs typeface="Arial" panose="020B0604020202020204" pitchFamily="34" charset="0"/>
              </a:rPr>
              <a:t>on </a:t>
            </a:r>
            <a:r>
              <a:rPr lang="en-US" sz="600" spc="-10" dirty="0">
                <a:solidFill>
                  <a:srgbClr val="231F20"/>
                </a:solidFill>
                <a:latin typeface="Arial" panose="020B0604020202020204" pitchFamily="34" charset="0"/>
                <a:cs typeface="Arial" panose="020B0604020202020204" pitchFamily="34" charset="0"/>
              </a:rPr>
              <a:t>themselves </a:t>
            </a:r>
            <a:r>
              <a:rPr lang="en-US" sz="600" spc="-5" dirty="0">
                <a:solidFill>
                  <a:srgbClr val="231F20"/>
                </a:solidFill>
                <a:latin typeface="Arial" panose="020B0604020202020204" pitchFamily="34" charset="0"/>
                <a:cs typeface="Arial" panose="020B0604020202020204" pitchFamily="34" charset="0"/>
              </a:rPr>
              <a:t>or</a:t>
            </a:r>
            <a:r>
              <a:rPr lang="en-US" sz="600" spc="-105"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in</a:t>
            </a:r>
            <a:endParaRPr lang="en-US" sz="600" dirty="0">
              <a:latin typeface="Arial" panose="020B0604020202020204" pitchFamily="34" charset="0"/>
              <a:cs typeface="Arial" panose="020B0604020202020204" pitchFamily="34" charset="0"/>
            </a:endParaRPr>
          </a:p>
          <a:p>
            <a:pPr marR="137160">
              <a:lnSpc>
                <a:spcPts val="700"/>
              </a:lnSpc>
            </a:pPr>
            <a:r>
              <a:rPr lang="en-US" sz="600" spc="-10" dirty="0">
                <a:solidFill>
                  <a:srgbClr val="231F20"/>
                </a:solidFill>
                <a:latin typeface="Arial" panose="020B0604020202020204" pitchFamily="34" charset="0"/>
                <a:cs typeface="Arial" panose="020B0604020202020204" pitchFamily="34" charset="0"/>
              </a:rPr>
              <a:t>the room, improve customer satisfaction and reduce returns, </a:t>
            </a:r>
            <a:r>
              <a:rPr lang="en-US" sz="600" spc="-15" dirty="0">
                <a:solidFill>
                  <a:srgbClr val="231F20"/>
                </a:solidFill>
                <a:latin typeface="Arial" panose="020B0604020202020204" pitchFamily="34" charset="0"/>
                <a:cs typeface="Arial" panose="020B0604020202020204" pitchFamily="34" charset="0"/>
              </a:rPr>
              <a:t>reduce </a:t>
            </a:r>
            <a:r>
              <a:rPr lang="en-US" sz="600" spc="-10" dirty="0">
                <a:solidFill>
                  <a:srgbClr val="231F20"/>
                </a:solidFill>
                <a:latin typeface="Arial" panose="020B0604020202020204" pitchFamily="34" charset="0"/>
                <a:cs typeface="Arial" panose="020B0604020202020204" pitchFamily="34" charset="0"/>
              </a:rPr>
              <a:t>hygiene issues</a:t>
            </a:r>
            <a:r>
              <a:rPr lang="en-US" sz="600" spc="-25" dirty="0">
                <a:solidFill>
                  <a:srgbClr val="231F20"/>
                </a:solidFill>
                <a:latin typeface="Arial" panose="020B0604020202020204" pitchFamily="34" charset="0"/>
                <a:cs typeface="Arial" panose="020B0604020202020204" pitchFamily="34" charset="0"/>
              </a:rPr>
              <a:t> </a:t>
            </a:r>
            <a:r>
              <a:rPr lang="en-US" sz="600" spc="-10" dirty="0">
                <a:solidFill>
                  <a:srgbClr val="231F20"/>
                </a:solidFill>
                <a:latin typeface="Arial" panose="020B0604020202020204" pitchFamily="34" charset="0"/>
                <a:cs typeface="Arial" panose="020B0604020202020204" pitchFamily="34" charset="0"/>
              </a:rPr>
              <a:t>etc.</a:t>
            </a:r>
          </a:p>
          <a:p>
            <a:pPr>
              <a:lnSpc>
                <a:spcPct val="100000"/>
              </a:lnSpc>
              <a:spcBef>
                <a:spcPts val="360"/>
              </a:spcBef>
            </a:pPr>
            <a:endParaRPr lang="en-GB" sz="600" spc="-10" dirty="0">
              <a:solidFill>
                <a:srgbClr val="231F20"/>
              </a:solidFill>
              <a:latin typeface="Arial" panose="020B0604020202020204" pitchFamily="34" charset="0"/>
              <a:cs typeface="Arial" panose="020B0604020202020204" pitchFamily="34" charset="0"/>
            </a:endParaRPr>
          </a:p>
        </p:txBody>
      </p:sp>
    </p:spTree>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LASTSLIDEVIEWED" val="256,1,Slide1"/>
</p:tagLst>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231F20"/>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1438</Words>
  <Application>Microsoft Office PowerPoint</Application>
  <PresentationFormat>Custom</PresentationFormat>
  <Paragraphs>81</Paragraphs>
  <Slides>1</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vt:i4>
      </vt:variant>
    </vt:vector>
  </HeadingPairs>
  <TitlesOfParts>
    <vt:vector size="7" baseType="lpstr">
      <vt:lpstr>Poppins</vt:lpstr>
      <vt:lpstr>Helvetica Neue</vt:lpstr>
      <vt:lpstr>Times New Roman</vt:lpstr>
      <vt:lpstr>Calibri</vt:lpstr>
      <vt:lpstr>Arial</vt:lpstr>
      <vt:lpstr>Office Theme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LT-MT_Tech for Retail_297x210_26.11.19.indd</dc:title>
  <cp:lastModifiedBy>Poppy Patel</cp:lastModifiedBy>
  <cp:revision>7</cp:revision>
  <dcterms:created xsi:type="dcterms:W3CDTF">2019-11-26T10:56:33Z</dcterms:created>
  <dcterms:modified xsi:type="dcterms:W3CDTF">2025-09-30T10:43:06Z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2019-11-26T00:00:00Z</vt:filetime>
  </property>
  <property fmtid="{D5CDD505-2E9C-101B-9397-08002B2CF9AE}" pid="3" name="Creator">
    <vt:lpwstr>Adobe InDesign 15.0 (Macintosh)</vt:lpwstr>
  </property>
  <property fmtid="{D5CDD505-2E9C-101B-9397-08002B2CF9AE}" pid="4" name="LastSaved">
    <vt:filetime>2019-11-26T00:00:00Z</vt:filetime>
  </property>
</Properties>
</file>